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lleza" charset="1" panose="02000503050000020003"/>
      <p:regular r:id="rId10"/>
    </p:embeddedFont>
    <p:embeddedFont>
      <p:font typeface="Krabuler" charset="1" panose="00000500000000000000"/>
      <p:regular r:id="rId11"/>
    </p:embeddedFont>
    <p:embeddedFont>
      <p:font typeface="Marykate" charset="1" panose="00000000000000000000"/>
      <p:regular r:id="rId12"/>
    </p:embeddedFont>
    <p:embeddedFont>
      <p:font typeface="Copperplate Gothic 32 AB" charset="1" panose="020E0807020206020404"/>
      <p:regular r:id="rId13"/>
    </p:embeddedFont>
    <p:embeddedFont>
      <p:font typeface="Copperplate Gothic 32 AB Bold" charset="1" panose="020E0707020206020404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Clear Sans" charset="1" panose="020B0503030202020304"/>
      <p:regular r:id="rId21"/>
    </p:embeddedFont>
    <p:embeddedFont>
      <p:font typeface="Clear Sans Bold" charset="1" panose="020B0803030202020304"/>
      <p:regular r:id="rId22"/>
    </p:embeddedFont>
    <p:embeddedFont>
      <p:font typeface="Clear Sans Italics" charset="1" panose="020B0503030202090304"/>
      <p:regular r:id="rId23"/>
    </p:embeddedFont>
    <p:embeddedFont>
      <p:font typeface="Clear Sans Bold Italics" charset="1" panose="020B0803030202090304"/>
      <p:regular r:id="rId24"/>
    </p:embeddedFont>
    <p:embeddedFont>
      <p:font typeface="Clear Sans Thin" charset="1" panose="020B0203030202020304"/>
      <p:regular r:id="rId25"/>
    </p:embeddedFont>
    <p:embeddedFont>
      <p:font typeface="Clear Sans Light" charset="1" panose="020B0303030202020304"/>
      <p:regular r:id="rId26"/>
    </p:embeddedFont>
    <p:embeddedFont>
      <p:font typeface="Clear Sans Medium" charset="1" panose="020B0603030202020304"/>
      <p:regular r:id="rId27"/>
    </p:embeddedFont>
    <p:embeddedFont>
      <p:font typeface="Clear Sans Medium Italics" charset="1" panose="020B06030302020903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Meet3456/TIAA" TargetMode="External" Type="http://schemas.openxmlformats.org/officeDocument/2006/relationships/hyperlink"/><Relationship Id="rId3" Target="https://github.com/Meet3456/TIAA" TargetMode="External" Type="http://schemas.openxmlformats.org/officeDocument/2006/relationships/hyperlink"/><Relationship Id="rId4" Target="https://github.com/Meet3456/TIAA" TargetMode="External" Type="http://schemas.openxmlformats.org/officeDocument/2006/relationships/hyperlink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https://drive.google.com/drive/folders/1hrUWndBsPBDGrxr9bv6drd4m-u7waUiP?usp=sharing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4.jpe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6.jpe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48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701801"/>
            <a:ext cx="3506976" cy="3585199"/>
          </a:xfrm>
          <a:custGeom>
            <a:avLst/>
            <a:gdLst/>
            <a:ahLst/>
            <a:cxnLst/>
            <a:rect r="r" b="b" t="t" l="l"/>
            <a:pathLst>
              <a:path h="3585199" w="3506976">
                <a:moveTo>
                  <a:pt x="0" y="0"/>
                </a:moveTo>
                <a:lnTo>
                  <a:pt x="3506976" y="0"/>
                </a:lnTo>
                <a:lnTo>
                  <a:pt x="3506976" y="3585199"/>
                </a:lnTo>
                <a:lnTo>
                  <a:pt x="0" y="3585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73149" y="7305675"/>
            <a:ext cx="2814851" cy="2057400"/>
          </a:xfrm>
          <a:custGeom>
            <a:avLst/>
            <a:gdLst/>
            <a:ahLst/>
            <a:cxnLst/>
            <a:rect r="r" b="b" t="t" l="l"/>
            <a:pathLst>
              <a:path h="2057400" w="2814851">
                <a:moveTo>
                  <a:pt x="0" y="0"/>
                </a:moveTo>
                <a:lnTo>
                  <a:pt x="2814851" y="0"/>
                </a:lnTo>
                <a:lnTo>
                  <a:pt x="281485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58285" y="1828802"/>
            <a:ext cx="2329715" cy="2303506"/>
          </a:xfrm>
          <a:custGeom>
            <a:avLst/>
            <a:gdLst/>
            <a:ahLst/>
            <a:cxnLst/>
            <a:rect r="r" b="b" t="t" l="l"/>
            <a:pathLst>
              <a:path h="2303506" w="2329715">
                <a:moveTo>
                  <a:pt x="0" y="0"/>
                </a:moveTo>
                <a:lnTo>
                  <a:pt x="2329715" y="0"/>
                </a:lnTo>
                <a:lnTo>
                  <a:pt x="2329715" y="2303506"/>
                </a:lnTo>
                <a:lnTo>
                  <a:pt x="0" y="2303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252894" y="467360"/>
            <a:ext cx="15782211" cy="136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899">
                <a:solidFill>
                  <a:srgbClr val="94DDDE"/>
                </a:solidFill>
                <a:latin typeface="Krabuler"/>
              </a:rPr>
              <a:t>TIAA - Retirement Industry AI Hackathon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0779" y="3365125"/>
            <a:ext cx="15918521" cy="112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FFFFFF"/>
                </a:solidFill>
                <a:latin typeface="Copperplate Gothic 32 AB"/>
              </a:rPr>
              <a:t>Team Name : TechnoCrats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31882" y="4496434"/>
            <a:ext cx="12736314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opperplate Gothic 32 AB"/>
              </a:rPr>
              <a:t>Dwarkadas J. Sanghvi College Of Engineering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65497" y="6379539"/>
            <a:ext cx="3333552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 Bold"/>
              </a:rPr>
              <a:t>Team Members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706416" y="7305675"/>
            <a:ext cx="6875168" cy="1391063"/>
            <a:chOff x="0" y="0"/>
            <a:chExt cx="9166890" cy="185475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3351108" cy="762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6"/>
                </a:lnSpc>
              </a:pPr>
              <a:r>
                <a:rPr lang="en-US" sz="3454">
                  <a:solidFill>
                    <a:srgbClr val="FEFEFE"/>
                  </a:solidFill>
                  <a:latin typeface="Canva Sans"/>
                </a:rPr>
                <a:t>Mehek Jain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92264"/>
              <a:ext cx="3085499" cy="762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6"/>
                </a:lnSpc>
              </a:pPr>
              <a:r>
                <a:rPr lang="en-US" sz="3454">
                  <a:solidFill>
                    <a:srgbClr val="FEFEFE"/>
                  </a:solidFill>
                  <a:latin typeface="Canva Sans"/>
                </a:rPr>
                <a:t>Meet Vasa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779020" y="-66675"/>
              <a:ext cx="4387870" cy="762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6"/>
                </a:lnSpc>
              </a:pPr>
              <a:r>
                <a:rPr lang="en-US" sz="3454">
                  <a:solidFill>
                    <a:srgbClr val="FEFEFE"/>
                  </a:solidFill>
                  <a:latin typeface="Canva Sans"/>
                </a:rPr>
                <a:t>Pooja Gandhi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232777" y="1054164"/>
              <a:ext cx="3480357" cy="762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6"/>
                </a:lnSpc>
              </a:pPr>
              <a:r>
                <a:rPr lang="en-US" sz="3454">
                  <a:solidFill>
                    <a:srgbClr val="FEFEFE"/>
                  </a:solidFill>
                  <a:latin typeface="Canva Sans"/>
                </a:rPr>
                <a:t>Jay Vithlani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22531" y="533400"/>
            <a:ext cx="182880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Krabuler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1195" y="8243266"/>
            <a:ext cx="11715941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29" indent="-388614" lvl="1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A9DDDE"/>
                </a:solidFill>
                <a:latin typeface="Belleza"/>
                <a:hlinkClick r:id="rId2" tooltip="https://github.com/Meet3456/TIAA"/>
              </a:rPr>
              <a:t>GitHub Repository</a:t>
            </a:r>
            <a:r>
              <a:rPr lang="en-US" sz="3599">
                <a:solidFill>
                  <a:srgbClr val="FBC046"/>
                </a:solidFill>
                <a:latin typeface="Belleza"/>
              </a:rPr>
              <a:t> </a:t>
            </a:r>
            <a:r>
              <a:rPr lang="en-US" sz="3599">
                <a:solidFill>
                  <a:srgbClr val="FBC046"/>
                </a:solidFill>
                <a:latin typeface="Belleza"/>
                <a:hlinkClick r:id="rId3" tooltip="https://github.com/Meet3456/TIAA"/>
              </a:rPr>
              <a:t>: </a:t>
            </a:r>
            <a:r>
              <a:rPr lang="en-US" sz="3599" u="sng">
                <a:solidFill>
                  <a:srgbClr val="FBC046"/>
                </a:solidFill>
                <a:latin typeface="Belleza"/>
                <a:hlinkClick r:id="rId4" tooltip="https://github.com/Meet3456/TIAA"/>
              </a:rPr>
              <a:t>https://github.com/Meet3456/TIAA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50735" y="1837260"/>
            <a:ext cx="13551786" cy="5966912"/>
            <a:chOff x="0" y="0"/>
            <a:chExt cx="18069048" cy="795588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13040"/>
              <a:ext cx="1553800" cy="155380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A5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842266"/>
              <a:ext cx="1553800" cy="1553800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A58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5671492"/>
              <a:ext cx="1553800" cy="1553800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A58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245393" y="2374965"/>
              <a:ext cx="15823655" cy="2506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Belleza"/>
                </a:rPr>
                <a:t>By harnessing the power of artificial intelligence, we've created a comprehensive platform tailored to enhance retirement planning, healthcare accessibility, and community engagement.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245393" y="-76200"/>
              <a:ext cx="14869887" cy="1656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Belleza"/>
                </a:rPr>
                <a:t>EasyRetire.AI AI-driven website stands as a beacon for the betterment of retirees' lives.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245393" y="5448902"/>
              <a:ext cx="15823655" cy="2506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Belleza"/>
                </a:rPr>
                <a:t>Through predictive models, personalized financial guidance, and easy access to essential services, our solution is dedicated to fostering financial security and well-being for retirees.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84661" y="497840"/>
              <a:ext cx="984478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94DDDE"/>
                  </a:solidFill>
                  <a:latin typeface="Canva Sans Bold"/>
                </a:rPr>
                <a:t>01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84661" y="3248449"/>
              <a:ext cx="984478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94DDDE"/>
                  </a:solidFill>
                  <a:latin typeface="Canva Sans Bold"/>
                </a:rPr>
                <a:t>02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84661" y="6156292"/>
              <a:ext cx="984478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9"/>
                </a:lnSpc>
              </a:pPr>
              <a:r>
                <a:rPr lang="en-US" sz="2899">
                  <a:solidFill>
                    <a:srgbClr val="94DDDE"/>
                  </a:solidFill>
                  <a:latin typeface="Canva Sans Bold"/>
                </a:rPr>
                <a:t>03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9555" y="8146006"/>
            <a:ext cx="18125024" cy="19050"/>
          </a:xfrm>
          <a:prstGeom prst="line">
            <a:avLst/>
          </a:prstGeom>
          <a:ln cap="flat" w="38100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-5400000">
            <a:off x="16444943" y="85927"/>
            <a:ext cx="1928985" cy="1757130"/>
          </a:xfrm>
          <a:custGeom>
            <a:avLst/>
            <a:gdLst/>
            <a:ahLst/>
            <a:cxnLst/>
            <a:rect r="r" b="b" t="t" l="l"/>
            <a:pathLst>
              <a:path h="1757130" w="1928985">
                <a:moveTo>
                  <a:pt x="0" y="0"/>
                </a:moveTo>
                <a:lnTo>
                  <a:pt x="1928984" y="0"/>
                </a:lnTo>
                <a:lnTo>
                  <a:pt x="1928984" y="1757130"/>
                </a:lnTo>
                <a:lnTo>
                  <a:pt x="0" y="1757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625454" y="4712442"/>
            <a:ext cx="3340016" cy="3414514"/>
          </a:xfrm>
          <a:custGeom>
            <a:avLst/>
            <a:gdLst/>
            <a:ahLst/>
            <a:cxnLst/>
            <a:rect r="r" b="b" t="t" l="l"/>
            <a:pathLst>
              <a:path h="3414514" w="3340016">
                <a:moveTo>
                  <a:pt x="0" y="0"/>
                </a:moveTo>
                <a:lnTo>
                  <a:pt x="3340015" y="0"/>
                </a:lnTo>
                <a:lnTo>
                  <a:pt x="3340015" y="3414514"/>
                </a:lnTo>
                <a:lnTo>
                  <a:pt x="0" y="341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01195" y="8875831"/>
            <a:ext cx="17586805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39" indent="-377820" lvl="1">
              <a:lnSpc>
                <a:spcPts val="4549"/>
              </a:lnSpc>
              <a:buFont typeface="Arial"/>
              <a:buChar char="•"/>
            </a:pPr>
            <a:r>
              <a:rPr lang="en-US" sz="3499">
                <a:solidFill>
                  <a:srgbClr val="A9DDDE"/>
                </a:solidFill>
                <a:latin typeface="Belleza"/>
              </a:rPr>
              <a:t>Walk Through Our Demontration</a:t>
            </a:r>
            <a:r>
              <a:rPr lang="en-US" sz="3499">
                <a:solidFill>
                  <a:srgbClr val="FBC046"/>
                </a:solidFill>
                <a:latin typeface="Belleza"/>
              </a:rPr>
              <a:t> :</a:t>
            </a:r>
          </a:p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FBC046"/>
                </a:solidFill>
                <a:latin typeface="Belleza"/>
              </a:rPr>
              <a:t>       </a:t>
            </a:r>
            <a:r>
              <a:rPr lang="en-US" sz="3499" u="sng">
                <a:solidFill>
                  <a:srgbClr val="FBC046"/>
                </a:solidFill>
                <a:latin typeface="Belleza"/>
                <a:hlinkClick r:id="rId9" tooltip="https://drive.google.com/drive/folders/1hrUWndBsPBDGrxr9bv6drd4m-u7waUiP?usp=sharing"/>
              </a:rPr>
              <a:t>https://drive.google.com/drive/folders/1hrUWndBsPBDGrxr9bv6drd4m-u7waUiP?usp=sharing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44560" y="390095"/>
            <a:ext cx="5076378" cy="4271277"/>
          </a:xfrm>
          <a:custGeom>
            <a:avLst/>
            <a:gdLst/>
            <a:ahLst/>
            <a:cxnLst/>
            <a:rect r="r" b="b" t="t" l="l"/>
            <a:pathLst>
              <a:path h="4271277" w="5076378">
                <a:moveTo>
                  <a:pt x="0" y="0"/>
                </a:moveTo>
                <a:lnTo>
                  <a:pt x="5076377" y="0"/>
                </a:lnTo>
                <a:lnTo>
                  <a:pt x="5076377" y="4271277"/>
                </a:lnTo>
                <a:lnTo>
                  <a:pt x="0" y="4271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893" t="-7093" r="-34619" b="-75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72302"/>
            <a:ext cx="1252872" cy="547473"/>
          </a:xfrm>
          <a:custGeom>
            <a:avLst/>
            <a:gdLst/>
            <a:ahLst/>
            <a:cxnLst/>
            <a:rect r="r" b="b" t="t" l="l"/>
            <a:pathLst>
              <a:path h="547473" w="1252872">
                <a:moveTo>
                  <a:pt x="0" y="0"/>
                </a:moveTo>
                <a:lnTo>
                  <a:pt x="1252872" y="0"/>
                </a:lnTo>
                <a:lnTo>
                  <a:pt x="1252872" y="547473"/>
                </a:lnTo>
                <a:lnTo>
                  <a:pt x="0" y="547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436" y="5739438"/>
            <a:ext cx="9439916" cy="3772474"/>
          </a:xfrm>
          <a:custGeom>
            <a:avLst/>
            <a:gdLst/>
            <a:ahLst/>
            <a:cxnLst/>
            <a:rect r="r" b="b" t="t" l="l"/>
            <a:pathLst>
              <a:path h="3772474" w="9439916">
                <a:moveTo>
                  <a:pt x="0" y="0"/>
                </a:moveTo>
                <a:lnTo>
                  <a:pt x="9439916" y="0"/>
                </a:lnTo>
                <a:lnTo>
                  <a:pt x="9439916" y="3772474"/>
                </a:lnTo>
                <a:lnTo>
                  <a:pt x="0" y="3772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60" t="-8355" r="0" b="-665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2667" y="351452"/>
            <a:ext cx="10835643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94DDDE"/>
                </a:solidFill>
                <a:latin typeface="Krabuler"/>
              </a:rPr>
              <a:t>Why Do We Need Retirement Planning ?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26436" y="1604308"/>
            <a:ext cx="11647060" cy="3266614"/>
            <a:chOff x="0" y="0"/>
            <a:chExt cx="15529414" cy="43554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68983"/>
              <a:ext cx="645586" cy="546987"/>
            </a:xfrm>
            <a:custGeom>
              <a:avLst/>
              <a:gdLst/>
              <a:ahLst/>
              <a:cxnLst/>
              <a:rect r="r" b="b" t="t" l="l"/>
              <a:pathLst>
                <a:path h="546987" w="645586">
                  <a:moveTo>
                    <a:pt x="0" y="0"/>
                  </a:moveTo>
                  <a:lnTo>
                    <a:pt x="645586" y="0"/>
                  </a:lnTo>
                  <a:lnTo>
                    <a:pt x="645586" y="546987"/>
                  </a:lnTo>
                  <a:lnTo>
                    <a:pt x="0" y="546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327170"/>
              <a:ext cx="645586" cy="546987"/>
            </a:xfrm>
            <a:custGeom>
              <a:avLst/>
              <a:gdLst/>
              <a:ahLst/>
              <a:cxnLst/>
              <a:rect r="r" b="b" t="t" l="l"/>
              <a:pathLst>
                <a:path h="546987" w="645586">
                  <a:moveTo>
                    <a:pt x="0" y="0"/>
                  </a:moveTo>
                  <a:lnTo>
                    <a:pt x="645586" y="0"/>
                  </a:lnTo>
                  <a:lnTo>
                    <a:pt x="645586" y="546988"/>
                  </a:lnTo>
                  <a:lnTo>
                    <a:pt x="0" y="54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165998" y="137966"/>
              <a:ext cx="645586" cy="546987"/>
            </a:xfrm>
            <a:custGeom>
              <a:avLst/>
              <a:gdLst/>
              <a:ahLst/>
              <a:cxnLst/>
              <a:rect r="r" b="b" t="t" l="l"/>
              <a:pathLst>
                <a:path h="546987" w="645586">
                  <a:moveTo>
                    <a:pt x="0" y="0"/>
                  </a:moveTo>
                  <a:lnTo>
                    <a:pt x="645586" y="0"/>
                  </a:lnTo>
                  <a:lnTo>
                    <a:pt x="645586" y="546987"/>
                  </a:lnTo>
                  <a:lnTo>
                    <a:pt x="0" y="546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165998" y="1433950"/>
              <a:ext cx="645586" cy="546987"/>
            </a:xfrm>
            <a:custGeom>
              <a:avLst/>
              <a:gdLst/>
              <a:ahLst/>
              <a:cxnLst/>
              <a:rect r="r" b="b" t="t" l="l"/>
              <a:pathLst>
                <a:path h="546987" w="645586">
                  <a:moveTo>
                    <a:pt x="0" y="0"/>
                  </a:moveTo>
                  <a:lnTo>
                    <a:pt x="645586" y="0"/>
                  </a:lnTo>
                  <a:lnTo>
                    <a:pt x="645586" y="546987"/>
                  </a:lnTo>
                  <a:lnTo>
                    <a:pt x="0" y="546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2659824"/>
              <a:ext cx="645586" cy="546987"/>
            </a:xfrm>
            <a:custGeom>
              <a:avLst/>
              <a:gdLst/>
              <a:ahLst/>
              <a:cxnLst/>
              <a:rect r="r" b="b" t="t" l="l"/>
              <a:pathLst>
                <a:path h="546987" w="645586">
                  <a:moveTo>
                    <a:pt x="0" y="0"/>
                  </a:moveTo>
                  <a:lnTo>
                    <a:pt x="645586" y="0"/>
                  </a:lnTo>
                  <a:lnTo>
                    <a:pt x="645586" y="546987"/>
                  </a:lnTo>
                  <a:lnTo>
                    <a:pt x="0" y="546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0165998" y="2659824"/>
              <a:ext cx="645586" cy="546987"/>
            </a:xfrm>
            <a:custGeom>
              <a:avLst/>
              <a:gdLst/>
              <a:ahLst/>
              <a:cxnLst/>
              <a:rect r="r" b="b" t="t" l="l"/>
              <a:pathLst>
                <a:path h="546987" w="645586">
                  <a:moveTo>
                    <a:pt x="0" y="0"/>
                  </a:moveTo>
                  <a:lnTo>
                    <a:pt x="645586" y="0"/>
                  </a:lnTo>
                  <a:lnTo>
                    <a:pt x="645586" y="546987"/>
                  </a:lnTo>
                  <a:lnTo>
                    <a:pt x="0" y="546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488791" y="2514641"/>
              <a:ext cx="3635325" cy="827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Belleza"/>
                </a:rPr>
                <a:t>Inflation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259882" y="3790"/>
              <a:ext cx="269779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FFFFFF"/>
                  </a:solidFill>
                  <a:latin typeface="Belleza"/>
                </a:rPr>
                <a:t>Longetivity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281264" y="1289528"/>
              <a:ext cx="4248150" cy="827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Belleza"/>
                </a:rPr>
                <a:t>Early Retirement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86836" y="1219784"/>
              <a:ext cx="6192044" cy="827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Belleza"/>
                </a:rPr>
                <a:t>Increasing Medical Costs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95090" y="-76200"/>
              <a:ext cx="6794024" cy="827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Belleza"/>
                </a:rPr>
                <a:t>Increased standard of living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40693" y="2651992"/>
              <a:ext cx="6607493" cy="1703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Belleza"/>
                </a:rPr>
                <a:t>Enjoy Early Retirement &amp; </a:t>
              </a:r>
            </a:p>
            <a:p>
              <a:pPr algn="ctr"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Belleza"/>
                </a:rPr>
                <a:t>Peace of Mind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814421" y="6100225"/>
            <a:ext cx="783888" cy="783888"/>
          </a:xfrm>
          <a:custGeom>
            <a:avLst/>
            <a:gdLst/>
            <a:ahLst/>
            <a:cxnLst/>
            <a:rect r="r" b="b" t="t" l="l"/>
            <a:pathLst>
              <a:path h="783888" w="783888">
                <a:moveTo>
                  <a:pt x="0" y="0"/>
                </a:moveTo>
                <a:lnTo>
                  <a:pt x="783888" y="0"/>
                </a:lnTo>
                <a:lnTo>
                  <a:pt x="783888" y="783889"/>
                </a:lnTo>
                <a:lnTo>
                  <a:pt x="0" y="783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979585" y="6292145"/>
            <a:ext cx="45356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528">
                <a:solidFill>
                  <a:srgbClr val="2B4B82"/>
                </a:solidFill>
                <a:latin typeface="Belleza"/>
              </a:rPr>
              <a:t>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814421" y="7046039"/>
            <a:ext cx="780262" cy="780262"/>
          </a:xfrm>
          <a:custGeom>
            <a:avLst/>
            <a:gdLst/>
            <a:ahLst/>
            <a:cxnLst/>
            <a:rect r="r" b="b" t="t" l="l"/>
            <a:pathLst>
              <a:path h="780262" w="780262">
                <a:moveTo>
                  <a:pt x="0" y="0"/>
                </a:moveTo>
                <a:lnTo>
                  <a:pt x="780262" y="0"/>
                </a:lnTo>
                <a:lnTo>
                  <a:pt x="780262" y="780261"/>
                </a:lnTo>
                <a:lnTo>
                  <a:pt x="0" y="7802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978820" y="7236144"/>
            <a:ext cx="45146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1"/>
              </a:lnSpc>
            </a:pPr>
            <a:r>
              <a:rPr lang="en-US" sz="2518">
                <a:solidFill>
                  <a:srgbClr val="FFFFFF"/>
                </a:solidFill>
                <a:latin typeface="Belleza"/>
              </a:rPr>
              <a:t>3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814421" y="7989592"/>
            <a:ext cx="780262" cy="780262"/>
          </a:xfrm>
          <a:custGeom>
            <a:avLst/>
            <a:gdLst/>
            <a:ahLst/>
            <a:cxnLst/>
            <a:rect r="r" b="b" t="t" l="l"/>
            <a:pathLst>
              <a:path h="780262" w="780262">
                <a:moveTo>
                  <a:pt x="0" y="0"/>
                </a:moveTo>
                <a:lnTo>
                  <a:pt x="780262" y="0"/>
                </a:lnTo>
                <a:lnTo>
                  <a:pt x="780262" y="780261"/>
                </a:lnTo>
                <a:lnTo>
                  <a:pt x="0" y="7802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978820" y="8179698"/>
            <a:ext cx="45146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1"/>
              </a:lnSpc>
            </a:pPr>
            <a:r>
              <a:rPr lang="en-US" sz="2518">
                <a:solidFill>
                  <a:srgbClr val="2B4B82"/>
                </a:solidFill>
                <a:latin typeface="Belleza"/>
              </a:rPr>
              <a:t>4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814421" y="8984031"/>
            <a:ext cx="783888" cy="783888"/>
          </a:xfrm>
          <a:custGeom>
            <a:avLst/>
            <a:gdLst/>
            <a:ahLst/>
            <a:cxnLst/>
            <a:rect r="r" b="b" t="t" l="l"/>
            <a:pathLst>
              <a:path h="783888" w="783888">
                <a:moveTo>
                  <a:pt x="0" y="0"/>
                </a:moveTo>
                <a:lnTo>
                  <a:pt x="783888" y="0"/>
                </a:lnTo>
                <a:lnTo>
                  <a:pt x="783888" y="783889"/>
                </a:lnTo>
                <a:lnTo>
                  <a:pt x="0" y="783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979585" y="9175951"/>
            <a:ext cx="453561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528">
                <a:solidFill>
                  <a:srgbClr val="FFFFFF"/>
                </a:solidFill>
                <a:latin typeface="Belleza"/>
              </a:rPr>
              <a:t>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22875" y="5240010"/>
            <a:ext cx="5898062" cy="58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2"/>
              </a:lnSpc>
            </a:pPr>
            <a:r>
              <a:rPr lang="en-US" sz="3423">
                <a:solidFill>
                  <a:srgbClr val="94DDDE"/>
                </a:solidFill>
                <a:latin typeface="Belleza"/>
              </a:rPr>
              <a:t>Virtual Assistants &amp; Chatbots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22875" y="6090807"/>
            <a:ext cx="4459590" cy="58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2"/>
              </a:lnSpc>
            </a:pPr>
            <a:r>
              <a:rPr lang="en-US" sz="3423">
                <a:solidFill>
                  <a:srgbClr val="94DDDE"/>
                </a:solidFill>
                <a:latin typeface="Belleza"/>
              </a:rPr>
              <a:t>Enhanced Personalization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22875" y="7065431"/>
            <a:ext cx="4459590" cy="58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2"/>
              </a:lnSpc>
            </a:pPr>
            <a:r>
              <a:rPr lang="en-US" sz="3423">
                <a:solidFill>
                  <a:srgbClr val="94DDDE"/>
                </a:solidFill>
                <a:latin typeface="Belleza"/>
              </a:rPr>
              <a:t>Efficiency &amp; Automation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22875" y="8002734"/>
            <a:ext cx="5524659" cy="61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31"/>
              </a:lnSpc>
            </a:pPr>
            <a:r>
              <a:rPr lang="en-US" sz="3522">
                <a:solidFill>
                  <a:srgbClr val="94DDDE"/>
                </a:solidFill>
                <a:latin typeface="Belleza"/>
              </a:rPr>
              <a:t>HealthCare Optimization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22875" y="8979821"/>
            <a:ext cx="4459590" cy="6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70"/>
              </a:lnSpc>
            </a:pPr>
            <a:r>
              <a:rPr lang="en-US" sz="3622">
                <a:solidFill>
                  <a:srgbClr val="94DDDE"/>
                </a:solidFill>
                <a:latin typeface="Belleza"/>
              </a:rPr>
              <a:t>Predictive Insights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0816681" y="5156672"/>
            <a:ext cx="781628" cy="781628"/>
          </a:xfrm>
          <a:custGeom>
            <a:avLst/>
            <a:gdLst/>
            <a:ahLst/>
            <a:cxnLst/>
            <a:rect r="r" b="b" t="t" l="l"/>
            <a:pathLst>
              <a:path h="781628" w="781628">
                <a:moveTo>
                  <a:pt x="0" y="0"/>
                </a:moveTo>
                <a:lnTo>
                  <a:pt x="781628" y="0"/>
                </a:lnTo>
                <a:lnTo>
                  <a:pt x="781628" y="781628"/>
                </a:lnTo>
                <a:lnTo>
                  <a:pt x="0" y="781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981368" y="5367984"/>
            <a:ext cx="45225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621">
                <a:solidFill>
                  <a:srgbClr val="FFFFFF"/>
                </a:solidFill>
                <a:latin typeface="Belleza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01424" y="539139"/>
            <a:ext cx="10986576" cy="9005529"/>
            <a:chOff x="0" y="0"/>
            <a:chExt cx="14648768" cy="1200737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446030" cy="12007373"/>
              <a:chOff x="0" y="0"/>
              <a:chExt cx="2707548" cy="225048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07548" cy="2250483"/>
              </a:xfrm>
              <a:custGeom>
                <a:avLst/>
                <a:gdLst/>
                <a:ahLst/>
                <a:cxnLst/>
                <a:rect r="r" b="b" t="t" l="l"/>
                <a:pathLst>
                  <a:path h="2250483" w="2707548">
                    <a:moveTo>
                      <a:pt x="0" y="0"/>
                    </a:moveTo>
                    <a:lnTo>
                      <a:pt x="2707548" y="0"/>
                    </a:lnTo>
                    <a:lnTo>
                      <a:pt x="2707548" y="2250483"/>
                    </a:lnTo>
                    <a:lnTo>
                      <a:pt x="0" y="2250483"/>
                    </a:lnTo>
                    <a:close/>
                  </a:path>
                </a:pathLst>
              </a:custGeom>
              <a:solidFill>
                <a:srgbClr val="94DDDE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76200"/>
                <a:ext cx="2707548" cy="2326683"/>
              </a:xfrm>
              <a:prstGeom prst="rect">
                <a:avLst/>
              </a:prstGeom>
            </p:spPr>
            <p:txBody>
              <a:bodyPr anchor="ctr" rtlCol="false" tIns="53558" lIns="53558" bIns="53558" rIns="53558"/>
              <a:lstStyle/>
              <a:p>
                <a:pPr algn="ctr">
                  <a:lnSpc>
                    <a:spcPts val="404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02738" y="418207"/>
              <a:ext cx="14446030" cy="11203303"/>
            </a:xfrm>
            <a:custGeom>
              <a:avLst/>
              <a:gdLst/>
              <a:ahLst/>
              <a:cxnLst/>
              <a:rect r="r" b="b" t="t" l="l"/>
              <a:pathLst>
                <a:path h="11203303" w="14446030">
                  <a:moveTo>
                    <a:pt x="0" y="0"/>
                  </a:moveTo>
                  <a:lnTo>
                    <a:pt x="14446030" y="0"/>
                  </a:lnTo>
                  <a:lnTo>
                    <a:pt x="14446030" y="11203303"/>
                  </a:lnTo>
                  <a:lnTo>
                    <a:pt x="0" y="11203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55558" y="850560"/>
            <a:ext cx="6581181" cy="1502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63"/>
              </a:lnSpc>
            </a:pPr>
            <a:r>
              <a:rPr lang="en-US" sz="5584" spc="-61">
                <a:solidFill>
                  <a:srgbClr val="94DDDE"/>
                </a:solidFill>
                <a:latin typeface="Krabuler"/>
              </a:rPr>
              <a:t>EasyRetire User Journey</a:t>
            </a:r>
          </a:p>
          <a:p>
            <a:pPr marL="0" indent="0" lvl="0">
              <a:lnSpc>
                <a:spcPts val="5863"/>
              </a:lnSpc>
            </a:pPr>
            <a:r>
              <a:rPr lang="en-US" sz="5584" spc="-61">
                <a:solidFill>
                  <a:srgbClr val="94DDDE"/>
                </a:solidFill>
                <a:latin typeface="Krabuler"/>
              </a:rPr>
              <a:t> Dataflow Diagram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634754"/>
            <a:ext cx="5025502" cy="4652361"/>
            <a:chOff x="0" y="0"/>
            <a:chExt cx="1131739" cy="10477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1739" cy="1047708"/>
            </a:xfrm>
            <a:custGeom>
              <a:avLst/>
              <a:gdLst/>
              <a:ahLst/>
              <a:cxnLst/>
              <a:rect r="r" b="b" t="t" l="l"/>
              <a:pathLst>
                <a:path h="1047708" w="1131739">
                  <a:moveTo>
                    <a:pt x="78567" y="0"/>
                  </a:moveTo>
                  <a:lnTo>
                    <a:pt x="1053172" y="0"/>
                  </a:lnTo>
                  <a:cubicBezTo>
                    <a:pt x="1074009" y="0"/>
                    <a:pt x="1093993" y="8278"/>
                    <a:pt x="1108727" y="23012"/>
                  </a:cubicBezTo>
                  <a:cubicBezTo>
                    <a:pt x="1123461" y="37746"/>
                    <a:pt x="1131739" y="57730"/>
                    <a:pt x="1131739" y="78567"/>
                  </a:cubicBezTo>
                  <a:lnTo>
                    <a:pt x="1131739" y="969141"/>
                  </a:lnTo>
                  <a:cubicBezTo>
                    <a:pt x="1131739" y="1012532"/>
                    <a:pt x="1096563" y="1047708"/>
                    <a:pt x="1053172" y="1047708"/>
                  </a:cubicBezTo>
                  <a:lnTo>
                    <a:pt x="78567" y="1047708"/>
                  </a:lnTo>
                  <a:cubicBezTo>
                    <a:pt x="57730" y="1047708"/>
                    <a:pt x="37746" y="1039430"/>
                    <a:pt x="23012" y="1024696"/>
                  </a:cubicBezTo>
                  <a:cubicBezTo>
                    <a:pt x="8278" y="1009962"/>
                    <a:pt x="0" y="989978"/>
                    <a:pt x="0" y="969141"/>
                  </a:cubicBezTo>
                  <a:lnTo>
                    <a:pt x="0" y="78567"/>
                  </a:lnTo>
                  <a:cubicBezTo>
                    <a:pt x="0" y="35176"/>
                    <a:pt x="35176" y="0"/>
                    <a:pt x="78567" y="0"/>
                  </a:cubicBezTo>
                  <a:close/>
                </a:path>
              </a:pathLst>
            </a:custGeom>
            <a:solidFill>
              <a:srgbClr val="F0ABC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131739" cy="1057233"/>
            </a:xfrm>
            <a:prstGeom prst="rect">
              <a:avLst/>
            </a:prstGeom>
          </p:spPr>
          <p:txBody>
            <a:bodyPr anchor="ctr" rtlCol="false" tIns="59412" lIns="59412" bIns="59412" rIns="59412"/>
            <a:lstStyle/>
            <a:p>
              <a:pPr algn="ctr">
                <a:lnSpc>
                  <a:spcPts val="303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156957"/>
            <a:ext cx="5600572" cy="356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1247" indent="-315623" lvl="1">
              <a:lnSpc>
                <a:spcPts val="4093"/>
              </a:lnSpc>
              <a:buFont typeface="Arial"/>
              <a:buChar char="•"/>
            </a:pPr>
            <a:r>
              <a:rPr lang="en-US" sz="2923">
                <a:solidFill>
                  <a:srgbClr val="000000"/>
                </a:solidFill>
                <a:latin typeface="Clear Sans"/>
              </a:rPr>
              <a:t>KEY FEATURES</a:t>
            </a:r>
          </a:p>
          <a:p>
            <a:pPr marL="631247" indent="-315623" lvl="1">
              <a:lnSpc>
                <a:spcPts val="4093"/>
              </a:lnSpc>
              <a:buFont typeface="Arial"/>
              <a:buChar char="•"/>
            </a:pPr>
            <a:r>
              <a:rPr lang="en-US" sz="2923">
                <a:solidFill>
                  <a:srgbClr val="000000"/>
                </a:solidFill>
                <a:latin typeface="Clear Sans"/>
              </a:rPr>
              <a:t>RETIREMENT PLANNING</a:t>
            </a:r>
          </a:p>
          <a:p>
            <a:pPr marL="631247" indent="-315623" lvl="1">
              <a:lnSpc>
                <a:spcPts val="4093"/>
              </a:lnSpc>
              <a:buFont typeface="Arial"/>
              <a:buChar char="•"/>
            </a:pPr>
            <a:r>
              <a:rPr lang="en-US" sz="2923">
                <a:solidFill>
                  <a:srgbClr val="000000"/>
                </a:solidFill>
                <a:latin typeface="Clear Sans"/>
              </a:rPr>
              <a:t>COMMUNITY FORUM</a:t>
            </a:r>
          </a:p>
          <a:p>
            <a:pPr marL="631247" indent="-315623" lvl="1">
              <a:lnSpc>
                <a:spcPts val="4093"/>
              </a:lnSpc>
              <a:buFont typeface="Arial"/>
              <a:buChar char="•"/>
            </a:pPr>
            <a:r>
              <a:rPr lang="en-US" sz="2923">
                <a:solidFill>
                  <a:srgbClr val="000000"/>
                </a:solidFill>
                <a:latin typeface="Clear Sans"/>
              </a:rPr>
              <a:t>ROBO ADVISOR</a:t>
            </a:r>
          </a:p>
          <a:p>
            <a:pPr marL="631247" indent="-315623" lvl="1">
              <a:lnSpc>
                <a:spcPts val="4093"/>
              </a:lnSpc>
              <a:buFont typeface="Arial"/>
              <a:buChar char="•"/>
            </a:pPr>
            <a:r>
              <a:rPr lang="en-US" sz="2923">
                <a:solidFill>
                  <a:srgbClr val="000000"/>
                </a:solidFill>
                <a:latin typeface="Clear Sans"/>
              </a:rPr>
              <a:t>HEALTHCARE</a:t>
            </a:r>
          </a:p>
          <a:p>
            <a:pPr marL="631247" indent="-315623" lvl="1">
              <a:lnSpc>
                <a:spcPts val="4093"/>
              </a:lnSpc>
              <a:buFont typeface="Arial"/>
              <a:buChar char="•"/>
            </a:pPr>
            <a:r>
              <a:rPr lang="en-US" sz="2923">
                <a:solidFill>
                  <a:srgbClr val="000000"/>
                </a:solidFill>
                <a:latin typeface="Clear Sans"/>
              </a:rPr>
              <a:t>FINANCE BOT</a:t>
            </a:r>
          </a:p>
          <a:p>
            <a:pPr marL="631247" indent="-315623" lvl="1">
              <a:lnSpc>
                <a:spcPts val="4093"/>
              </a:lnSpc>
              <a:buFont typeface="Arial"/>
              <a:buChar char="•"/>
            </a:pPr>
            <a:r>
              <a:rPr lang="en-US" sz="2923">
                <a:solidFill>
                  <a:srgbClr val="000000"/>
                </a:solidFill>
                <a:latin typeface="Clear Sans"/>
              </a:rPr>
              <a:t>NEARME EXPLORER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9671" y="1743747"/>
            <a:ext cx="638058" cy="712486"/>
            <a:chOff x="0" y="0"/>
            <a:chExt cx="850744" cy="949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0744" cy="949982"/>
            </a:xfrm>
            <a:custGeom>
              <a:avLst/>
              <a:gdLst/>
              <a:ahLst/>
              <a:cxnLst/>
              <a:rect r="r" b="b" t="t" l="l"/>
              <a:pathLst>
                <a:path h="949982" w="850744">
                  <a:moveTo>
                    <a:pt x="0" y="0"/>
                  </a:moveTo>
                  <a:lnTo>
                    <a:pt x="850744" y="0"/>
                  </a:lnTo>
                  <a:lnTo>
                    <a:pt x="850744" y="949982"/>
                  </a:lnTo>
                  <a:lnTo>
                    <a:pt x="0" y="949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629" r="0" b="-1629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92839" y="138365"/>
              <a:ext cx="665066" cy="616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4"/>
                </a:lnSpc>
              </a:pPr>
              <a:r>
                <a:rPr lang="en-US" sz="2767">
                  <a:solidFill>
                    <a:srgbClr val="2B4B82"/>
                  </a:solidFill>
                  <a:latin typeface="Clear Sans Medium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95998" y="5909449"/>
            <a:ext cx="638058" cy="708759"/>
            <a:chOff x="0" y="0"/>
            <a:chExt cx="850744" cy="945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0744" cy="945012"/>
            </a:xfrm>
            <a:custGeom>
              <a:avLst/>
              <a:gdLst/>
              <a:ahLst/>
              <a:cxnLst/>
              <a:rect r="r" b="b" t="t" l="l"/>
              <a:pathLst>
                <a:path h="945012" w="850744">
                  <a:moveTo>
                    <a:pt x="0" y="0"/>
                  </a:moveTo>
                  <a:lnTo>
                    <a:pt x="850744" y="0"/>
                  </a:lnTo>
                  <a:lnTo>
                    <a:pt x="850744" y="945012"/>
                  </a:lnTo>
                  <a:lnTo>
                    <a:pt x="0" y="9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901" r="0" b="-1901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2839" y="138365"/>
              <a:ext cx="665066" cy="611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4"/>
                </a:lnSpc>
              </a:pPr>
              <a:r>
                <a:rPr lang="en-US" sz="2767">
                  <a:solidFill>
                    <a:srgbClr val="000000"/>
                  </a:solidFill>
                  <a:latin typeface="Clear Sans Medium"/>
                </a:rPr>
                <a:t>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145283" y="5938491"/>
            <a:ext cx="8142717" cy="56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7"/>
              </a:lnSpc>
            </a:pPr>
            <a:r>
              <a:rPr lang="en-US" sz="3171">
                <a:solidFill>
                  <a:srgbClr val="F7B4A7"/>
                </a:solidFill>
                <a:latin typeface="Clear Sans"/>
              </a:rPr>
              <a:t>SOCIAL ENGAGEMENT COMMUNITY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84486" y="6713220"/>
            <a:ext cx="10974728" cy="357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94DDDE"/>
                </a:solidFill>
                <a:latin typeface="Clear Sans"/>
              </a:rPr>
              <a:t>Vibrant Community Hub:</a:t>
            </a:r>
          </a:p>
          <a:p>
            <a:pPr>
              <a:lnSpc>
                <a:spcPts val="4050"/>
              </a:lnSpc>
            </a:pPr>
            <a:r>
              <a:rPr lang="en-US" sz="2700">
                <a:solidFill>
                  <a:srgbClr val="94DDDE"/>
                </a:solidFill>
                <a:latin typeface="Clear Sans Medium"/>
              </a:rPr>
              <a:t>        Visit and share various experiences on our</a:t>
            </a:r>
          </a:p>
          <a:p>
            <a:pPr>
              <a:lnSpc>
                <a:spcPts val="4050"/>
              </a:lnSpc>
            </a:pPr>
            <a:r>
              <a:rPr lang="en-US" sz="2700">
                <a:solidFill>
                  <a:srgbClr val="94DDDE"/>
                </a:solidFill>
                <a:latin typeface="Clear Sans Medium"/>
              </a:rPr>
              <a:t>        social platform. Let the Retirees get Inspired by you!!</a:t>
            </a:r>
          </a:p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94DDDE"/>
                </a:solidFill>
                <a:latin typeface="Clear Sans"/>
              </a:rPr>
              <a:t>Interactive Forums and Events:</a:t>
            </a:r>
          </a:p>
          <a:p>
            <a:pPr>
              <a:lnSpc>
                <a:spcPts val="4050"/>
              </a:lnSpc>
            </a:pPr>
            <a:r>
              <a:rPr lang="en-US" sz="2700">
                <a:solidFill>
                  <a:srgbClr val="94DDDE"/>
                </a:solidFill>
                <a:latin typeface="Clear Sans Medium"/>
              </a:rPr>
              <a:t>       Join discussions and events for a supportive retirement </a:t>
            </a:r>
          </a:p>
          <a:p>
            <a:pPr>
              <a:lnSpc>
                <a:spcPts val="4050"/>
              </a:lnSpc>
            </a:pPr>
            <a:r>
              <a:rPr lang="en-US" sz="2700">
                <a:solidFill>
                  <a:srgbClr val="94DDDE"/>
                </a:solidFill>
                <a:latin typeface="Clear Sans Medium"/>
              </a:rPr>
              <a:t>       </a:t>
            </a:r>
            <a:r>
              <a:rPr lang="en-US" sz="2700">
                <a:solidFill>
                  <a:srgbClr val="94DDDE"/>
                </a:solidFill>
                <a:latin typeface="Clear Sans Medium"/>
              </a:rPr>
              <a:t>network.</a:t>
            </a:r>
          </a:p>
          <a:p>
            <a:pPr>
              <a:lnSpc>
                <a:spcPts val="405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6803091" y="6333148"/>
            <a:ext cx="1484909" cy="912544"/>
          </a:xfrm>
          <a:custGeom>
            <a:avLst/>
            <a:gdLst/>
            <a:ahLst/>
            <a:cxnLst/>
            <a:rect r="r" b="b" t="t" l="l"/>
            <a:pathLst>
              <a:path h="912544" w="1484909">
                <a:moveTo>
                  <a:pt x="1484909" y="0"/>
                </a:moveTo>
                <a:lnTo>
                  <a:pt x="0" y="0"/>
                </a:lnTo>
                <a:lnTo>
                  <a:pt x="0" y="912544"/>
                </a:lnTo>
                <a:lnTo>
                  <a:pt x="1484909" y="912544"/>
                </a:lnTo>
                <a:lnTo>
                  <a:pt x="14849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6283" y="5868595"/>
            <a:ext cx="8648487" cy="4053978"/>
          </a:xfrm>
          <a:custGeom>
            <a:avLst/>
            <a:gdLst/>
            <a:ahLst/>
            <a:cxnLst/>
            <a:rect r="r" b="b" t="t" l="l"/>
            <a:pathLst>
              <a:path h="4053978" w="8648487">
                <a:moveTo>
                  <a:pt x="0" y="0"/>
                </a:moveTo>
                <a:lnTo>
                  <a:pt x="8648487" y="0"/>
                </a:lnTo>
                <a:lnTo>
                  <a:pt x="8648487" y="4053978"/>
                </a:lnTo>
                <a:lnTo>
                  <a:pt x="0" y="4053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84486" y="1482822"/>
            <a:ext cx="8455325" cy="4005710"/>
          </a:xfrm>
          <a:custGeom>
            <a:avLst/>
            <a:gdLst/>
            <a:ahLst/>
            <a:cxnLst/>
            <a:rect r="r" b="b" t="t" l="l"/>
            <a:pathLst>
              <a:path h="4005710" w="8455325">
                <a:moveTo>
                  <a:pt x="0" y="0"/>
                </a:moveTo>
                <a:lnTo>
                  <a:pt x="8455324" y="0"/>
                </a:lnTo>
                <a:lnTo>
                  <a:pt x="8455324" y="4005710"/>
                </a:lnTo>
                <a:lnTo>
                  <a:pt x="0" y="4005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5112" y="1774652"/>
            <a:ext cx="8142717" cy="56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7"/>
              </a:lnSpc>
            </a:pPr>
            <a:r>
              <a:rPr lang="en-US" sz="3171">
                <a:solidFill>
                  <a:srgbClr val="F7B4A7"/>
                </a:solidFill>
                <a:latin typeface="Clear Sans"/>
              </a:rPr>
              <a:t>RETIREMENT PLANNING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5720" y="2518736"/>
            <a:ext cx="8149613" cy="321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94DDDE"/>
                </a:solidFill>
                <a:latin typeface="Clear Sans Medium"/>
              </a:rPr>
              <a:t>Explore retirement planning on our site—a concise guide to securing your future. </a:t>
            </a:r>
          </a:p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94DDDE"/>
                </a:solidFill>
                <a:latin typeface="Clear Sans Medium"/>
              </a:rPr>
              <a:t>Learn the 'why,' 'how,' and 'where,' emphasizing advantages, importance, investments, and key tips for a prosperous post-retirement life.</a:t>
            </a:r>
          </a:p>
          <a:p>
            <a:pPr>
              <a:lnSpc>
                <a:spcPts val="2603"/>
              </a:lnSpc>
            </a:pPr>
          </a:p>
          <a:p>
            <a:pPr>
              <a:lnSpc>
                <a:spcPts val="260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47729" y="383939"/>
            <a:ext cx="14229697" cy="71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8"/>
              </a:lnSpc>
            </a:pPr>
            <a:r>
              <a:rPr lang="en-US" sz="5388" spc="-59">
                <a:solidFill>
                  <a:srgbClr val="94DDDE"/>
                </a:solidFill>
                <a:latin typeface="Krabuler"/>
              </a:rPr>
              <a:t>The Feature of </a:t>
            </a:r>
            <a:r>
              <a:rPr lang="en-US" sz="5388" spc="-59">
                <a:solidFill>
                  <a:srgbClr val="94DDDE"/>
                </a:solidFill>
                <a:latin typeface="Krabuler"/>
              </a:rPr>
              <a:t>the Perfect Retirement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7263" y="1089132"/>
            <a:ext cx="616434" cy="688340"/>
          </a:xfrm>
          <a:custGeom>
            <a:avLst/>
            <a:gdLst/>
            <a:ahLst/>
            <a:cxnLst/>
            <a:rect r="r" b="b" t="t" l="l"/>
            <a:pathLst>
              <a:path h="688340" w="616434">
                <a:moveTo>
                  <a:pt x="0" y="0"/>
                </a:moveTo>
                <a:lnTo>
                  <a:pt x="616434" y="0"/>
                </a:lnTo>
                <a:lnTo>
                  <a:pt x="616434" y="688340"/>
                </a:lnTo>
                <a:lnTo>
                  <a:pt x="0" y="688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629" r="0" b="-16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4382" y="1098022"/>
            <a:ext cx="8082767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5"/>
              </a:lnSpc>
            </a:pPr>
            <a:r>
              <a:rPr lang="en-US" sz="3150">
                <a:solidFill>
                  <a:srgbClr val="F7B4A7"/>
                </a:solidFill>
                <a:latin typeface="Clear Sans"/>
              </a:rPr>
              <a:t> ROBO ADVISOR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457149" y="5916609"/>
            <a:ext cx="638058" cy="708759"/>
            <a:chOff x="0" y="0"/>
            <a:chExt cx="850744" cy="9450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0744" cy="945012"/>
            </a:xfrm>
            <a:custGeom>
              <a:avLst/>
              <a:gdLst/>
              <a:ahLst/>
              <a:cxnLst/>
              <a:rect r="r" b="b" t="t" l="l"/>
              <a:pathLst>
                <a:path h="945012" w="850744">
                  <a:moveTo>
                    <a:pt x="0" y="0"/>
                  </a:moveTo>
                  <a:lnTo>
                    <a:pt x="850744" y="0"/>
                  </a:lnTo>
                  <a:lnTo>
                    <a:pt x="850744" y="945012"/>
                  </a:lnTo>
                  <a:lnTo>
                    <a:pt x="0" y="9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901" r="0" b="-1901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2839" y="138365"/>
              <a:ext cx="665066" cy="611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4"/>
                </a:lnSpc>
              </a:pPr>
              <a:r>
                <a:rPr lang="en-US" sz="2767">
                  <a:solidFill>
                    <a:srgbClr val="000000"/>
                  </a:solidFill>
                  <a:latin typeface="Clear Sans Medium"/>
                </a:rPr>
                <a:t>4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09532" y="5945650"/>
            <a:ext cx="8142717" cy="56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7"/>
              </a:lnSpc>
            </a:pPr>
            <a:r>
              <a:rPr lang="en-US" sz="3171">
                <a:solidFill>
                  <a:srgbClr val="F7B4A7"/>
                </a:solidFill>
                <a:latin typeface="Clear Sans"/>
              </a:rPr>
              <a:t>NEAR-ME EXPLORER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134884" y="5835613"/>
            <a:ext cx="1484909" cy="912544"/>
          </a:xfrm>
          <a:custGeom>
            <a:avLst/>
            <a:gdLst/>
            <a:ahLst/>
            <a:cxnLst/>
            <a:rect r="r" b="b" t="t" l="l"/>
            <a:pathLst>
              <a:path h="912544" w="1484909">
                <a:moveTo>
                  <a:pt x="1484909" y="0"/>
                </a:moveTo>
                <a:lnTo>
                  <a:pt x="0" y="0"/>
                </a:lnTo>
                <a:lnTo>
                  <a:pt x="0" y="912544"/>
                </a:lnTo>
                <a:lnTo>
                  <a:pt x="1484909" y="912544"/>
                </a:lnTo>
                <a:lnTo>
                  <a:pt x="14849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24971" y="1089132"/>
            <a:ext cx="10975519" cy="4211475"/>
          </a:xfrm>
          <a:custGeom>
            <a:avLst/>
            <a:gdLst/>
            <a:ahLst/>
            <a:cxnLst/>
            <a:rect r="r" b="b" t="t" l="l"/>
            <a:pathLst>
              <a:path h="4211475" w="10975519">
                <a:moveTo>
                  <a:pt x="0" y="0"/>
                </a:moveTo>
                <a:lnTo>
                  <a:pt x="10975519" y="0"/>
                </a:lnTo>
                <a:lnTo>
                  <a:pt x="10975519" y="4211475"/>
                </a:lnTo>
                <a:lnTo>
                  <a:pt x="0" y="4211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22" t="0" r="-171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3637" y="5692087"/>
            <a:ext cx="8785834" cy="4310936"/>
          </a:xfrm>
          <a:custGeom>
            <a:avLst/>
            <a:gdLst/>
            <a:ahLst/>
            <a:cxnLst/>
            <a:rect r="r" b="b" t="t" l="l"/>
            <a:pathLst>
              <a:path h="4310936" w="8785834">
                <a:moveTo>
                  <a:pt x="0" y="0"/>
                </a:moveTo>
                <a:lnTo>
                  <a:pt x="8785834" y="0"/>
                </a:lnTo>
                <a:lnTo>
                  <a:pt x="8785834" y="4310937"/>
                </a:lnTo>
                <a:lnTo>
                  <a:pt x="0" y="4310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461" r="-4843" b="-673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4532" y="1173649"/>
            <a:ext cx="481895" cy="46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2"/>
              </a:lnSpc>
            </a:pPr>
            <a:r>
              <a:rPr lang="en-US" sz="2673">
                <a:solidFill>
                  <a:srgbClr val="2B4B82"/>
                </a:solidFill>
                <a:latin typeface="Clear Sans Medium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620" y="1825097"/>
            <a:ext cx="6371815" cy="357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94DDDE"/>
                </a:solidFill>
                <a:latin typeface="Clear Sans"/>
              </a:rPr>
              <a:t>Experience versatility with our Generalized Robo Chatbot—A Multifaceted virtual assistant offering support on startup ideas for Retirees,  assistance about Health Care, and ensuring comprehensive Retirement guidance at your fingertips.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57149" y="6582865"/>
            <a:ext cx="7293038" cy="352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94DDDE"/>
                </a:solidFill>
                <a:latin typeface="Clear Sans Medium"/>
              </a:rPr>
              <a:t>Navigate your surroundings effortlessly with our Near-Me Explorer. </a:t>
            </a:r>
          </a:p>
          <a:p>
            <a:pPr>
              <a:lnSpc>
                <a:spcPts val="4050"/>
              </a:lnSpc>
            </a:pPr>
          </a:p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94DDDE"/>
                </a:solidFill>
                <a:latin typeface="Clear Sans Medium"/>
              </a:rPr>
              <a:t>Providing locations Of Essential Places for a seamless retirement experience in just 2 clicks</a:t>
            </a:r>
          </a:p>
          <a:p>
            <a:pPr>
              <a:lnSpc>
                <a:spcPts val="361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47729" y="383939"/>
            <a:ext cx="14229697" cy="71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8"/>
              </a:lnSpc>
            </a:pPr>
            <a:r>
              <a:rPr lang="en-US" sz="5388" spc="-59">
                <a:solidFill>
                  <a:srgbClr val="94DDDE"/>
                </a:solidFill>
                <a:latin typeface="Krabuler"/>
              </a:rPr>
              <a:t>The Feature of </a:t>
            </a:r>
            <a:r>
              <a:rPr lang="en-US" sz="5388" spc="-59">
                <a:solidFill>
                  <a:srgbClr val="94DDDE"/>
                </a:solidFill>
                <a:latin typeface="Krabuler"/>
              </a:rPr>
              <a:t>the Perfect Retirement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5239" y="321002"/>
            <a:ext cx="16397229" cy="69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8"/>
              </a:lnSpc>
            </a:pPr>
            <a:r>
              <a:rPr lang="en-US" sz="5188" spc="-57">
                <a:solidFill>
                  <a:srgbClr val="94DDDE"/>
                </a:solidFill>
                <a:latin typeface="Krabuler"/>
              </a:rPr>
              <a:t>The feature of </a:t>
            </a:r>
            <a:r>
              <a:rPr lang="en-US" sz="5188" spc="-57">
                <a:solidFill>
                  <a:srgbClr val="94DDDE"/>
                </a:solidFill>
                <a:latin typeface="Krabuler"/>
              </a:rPr>
              <a:t>the Perfect Retirement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05239" y="1141533"/>
            <a:ext cx="646922" cy="722384"/>
            <a:chOff x="0" y="0"/>
            <a:chExt cx="862563" cy="9631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2563" cy="963179"/>
            </a:xfrm>
            <a:custGeom>
              <a:avLst/>
              <a:gdLst/>
              <a:ahLst/>
              <a:cxnLst/>
              <a:rect r="r" b="b" t="t" l="l"/>
              <a:pathLst>
                <a:path h="963179" w="862563">
                  <a:moveTo>
                    <a:pt x="0" y="0"/>
                  </a:moveTo>
                  <a:lnTo>
                    <a:pt x="862563" y="0"/>
                  </a:lnTo>
                  <a:lnTo>
                    <a:pt x="862563" y="963179"/>
                  </a:lnTo>
                  <a:lnTo>
                    <a:pt x="0" y="963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629" r="0" b="-1629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4129" y="141081"/>
              <a:ext cx="674305" cy="623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7"/>
                </a:lnSpc>
              </a:pPr>
              <a:r>
                <a:rPr lang="en-US" sz="2805">
                  <a:solidFill>
                    <a:srgbClr val="2B4B82"/>
                  </a:solidFill>
                  <a:latin typeface="Clear Sans Medium"/>
                </a:rPr>
                <a:t>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66375" y="5769375"/>
            <a:ext cx="685652" cy="763492"/>
            <a:chOff x="0" y="0"/>
            <a:chExt cx="914203" cy="10179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203" cy="1017989"/>
            </a:xfrm>
            <a:custGeom>
              <a:avLst/>
              <a:gdLst/>
              <a:ahLst/>
              <a:cxnLst/>
              <a:rect r="r" b="b" t="t" l="l"/>
              <a:pathLst>
                <a:path h="1017989" w="914203">
                  <a:moveTo>
                    <a:pt x="0" y="0"/>
                  </a:moveTo>
                  <a:lnTo>
                    <a:pt x="914203" y="0"/>
                  </a:lnTo>
                  <a:lnTo>
                    <a:pt x="914203" y="1017989"/>
                  </a:lnTo>
                  <a:lnTo>
                    <a:pt x="0" y="101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774" r="0" b="-1774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99764" y="162473"/>
              <a:ext cx="714675" cy="645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3"/>
                </a:lnSpc>
              </a:pPr>
              <a:r>
                <a:rPr lang="en-US" sz="2973">
                  <a:solidFill>
                    <a:srgbClr val="000000"/>
                  </a:solidFill>
                  <a:latin typeface="Clear Sans Medium"/>
                </a:rPr>
                <a:t>6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45283" y="5879991"/>
            <a:ext cx="8142717" cy="56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7"/>
              </a:lnSpc>
            </a:pPr>
            <a:r>
              <a:rPr lang="en-US" sz="3171">
                <a:solidFill>
                  <a:srgbClr val="F7B4A7"/>
                </a:solidFill>
                <a:latin typeface="Clear Sans"/>
              </a:rPr>
              <a:t> </a:t>
            </a:r>
            <a:r>
              <a:rPr lang="en-US" sz="3171">
                <a:solidFill>
                  <a:srgbClr val="F7B4A7"/>
                </a:solidFill>
                <a:latin typeface="Clear Sans"/>
              </a:rPr>
              <a:t>HealthCare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5813907" y="5988123"/>
            <a:ext cx="1772835" cy="1089487"/>
          </a:xfrm>
          <a:custGeom>
            <a:avLst/>
            <a:gdLst/>
            <a:ahLst/>
            <a:cxnLst/>
            <a:rect r="r" b="b" t="t" l="l"/>
            <a:pathLst>
              <a:path h="1089487" w="1772835">
                <a:moveTo>
                  <a:pt x="1772835" y="0"/>
                </a:moveTo>
                <a:lnTo>
                  <a:pt x="0" y="0"/>
                </a:lnTo>
                <a:lnTo>
                  <a:pt x="0" y="1089487"/>
                </a:lnTo>
                <a:lnTo>
                  <a:pt x="1772835" y="1089487"/>
                </a:lnTo>
                <a:lnTo>
                  <a:pt x="17728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1216041"/>
            <a:ext cx="8763718" cy="4062929"/>
          </a:xfrm>
          <a:custGeom>
            <a:avLst/>
            <a:gdLst/>
            <a:ahLst/>
            <a:cxnLst/>
            <a:rect r="r" b="b" t="t" l="l"/>
            <a:pathLst>
              <a:path h="4062929" w="8763718">
                <a:moveTo>
                  <a:pt x="0" y="0"/>
                </a:moveTo>
                <a:lnTo>
                  <a:pt x="8763718" y="0"/>
                </a:lnTo>
                <a:lnTo>
                  <a:pt x="8763718" y="4062929"/>
                </a:lnTo>
                <a:lnTo>
                  <a:pt x="0" y="40629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78" r="-1651" b="-97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0282" y="5872894"/>
            <a:ext cx="8763718" cy="4057277"/>
          </a:xfrm>
          <a:custGeom>
            <a:avLst/>
            <a:gdLst/>
            <a:ahLst/>
            <a:cxnLst/>
            <a:rect r="r" b="b" t="t" l="l"/>
            <a:pathLst>
              <a:path h="4057277" w="8763718">
                <a:moveTo>
                  <a:pt x="0" y="0"/>
                </a:moveTo>
                <a:lnTo>
                  <a:pt x="8763718" y="0"/>
                </a:lnTo>
                <a:lnTo>
                  <a:pt x="8763718" y="4057277"/>
                </a:lnTo>
                <a:lnTo>
                  <a:pt x="0" y="40572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2348" y="1177387"/>
            <a:ext cx="8142717" cy="56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7"/>
              </a:lnSpc>
            </a:pPr>
            <a:r>
              <a:rPr lang="en-US" sz="3171">
                <a:solidFill>
                  <a:srgbClr val="F7B4A7"/>
                </a:solidFill>
                <a:latin typeface="Clear Sans"/>
              </a:rPr>
              <a:t>FINANCE 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2171" y="7024755"/>
            <a:ext cx="8625547" cy="2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94DDDE"/>
                </a:solidFill>
                <a:latin typeface="Clear Sans Medium"/>
              </a:rPr>
              <a:t>Empower your retirement decisions with our healthcare section.</a:t>
            </a:r>
          </a:p>
          <a:p>
            <a:pPr>
              <a:lnSpc>
                <a:spcPts val="4050"/>
              </a:lnSpc>
            </a:pPr>
          </a:p>
          <a:p>
            <a:pPr marL="582930" indent="-291465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94DDDE"/>
                </a:solidFill>
                <a:latin typeface="Clear Sans Medium"/>
              </a:rPr>
              <a:t>F</a:t>
            </a:r>
            <a:r>
              <a:rPr lang="en-US" sz="2700">
                <a:solidFill>
                  <a:srgbClr val="94DDDE"/>
                </a:solidFill>
                <a:latin typeface="Clear Sans Medium"/>
              </a:rPr>
              <a:t>eaturing predictors for life expectancy and insurance cost predictors for a secure future.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0282" y="1921068"/>
            <a:ext cx="8703664" cy="297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7889" indent="-283944" lvl="1">
              <a:lnSpc>
                <a:spcPts val="3945"/>
              </a:lnSpc>
              <a:buFont typeface="Arial"/>
              <a:buChar char="•"/>
            </a:pPr>
            <a:r>
              <a:rPr lang="en-US" sz="2630">
                <a:solidFill>
                  <a:srgbClr val="94DDDE"/>
                </a:solidFill>
                <a:latin typeface="Clear Sans"/>
              </a:rPr>
              <a:t>Enhance your investment strategy with our Stock Chatbot . Explore Various Stock insights at one Place.</a:t>
            </a:r>
          </a:p>
          <a:p>
            <a:pPr marL="567889" indent="-283944" lvl="1">
              <a:lnSpc>
                <a:spcPts val="3945"/>
              </a:lnSpc>
              <a:buFont typeface="Arial"/>
              <a:buChar char="•"/>
            </a:pPr>
            <a:r>
              <a:rPr lang="en-US" sz="2630">
                <a:solidFill>
                  <a:srgbClr val="94DDDE"/>
                </a:solidFill>
                <a:latin typeface="Clear Sans"/>
              </a:rPr>
              <a:t>A virtual advisor delivering personalized stock advice and insights, Categorizing Companies based on their risks .optimizing your financial decisions for a secure and informed journey in the stock market.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91502" y="958561"/>
            <a:ext cx="7704996" cy="89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466" spc="271">
                <a:solidFill>
                  <a:srgbClr val="94DDDE"/>
                </a:solidFill>
                <a:latin typeface="Krabuler"/>
              </a:rPr>
              <a:t>BUSINESS PROTOTYPE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638600">
            <a:off x="8213336" y="-574"/>
            <a:ext cx="1206893" cy="1099370"/>
          </a:xfrm>
          <a:custGeom>
            <a:avLst/>
            <a:gdLst/>
            <a:ahLst/>
            <a:cxnLst/>
            <a:rect r="r" b="b" t="t" l="l"/>
            <a:pathLst>
              <a:path h="1099370" w="1206893">
                <a:moveTo>
                  <a:pt x="0" y="0"/>
                </a:moveTo>
                <a:lnTo>
                  <a:pt x="1206893" y="0"/>
                </a:lnTo>
                <a:lnTo>
                  <a:pt x="1206893" y="1099370"/>
                </a:lnTo>
                <a:lnTo>
                  <a:pt x="0" y="109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5793" y="1590208"/>
            <a:ext cx="17796415" cy="7959708"/>
            <a:chOff x="0" y="0"/>
            <a:chExt cx="23728553" cy="106129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072196" y="4948357"/>
              <a:ext cx="4950849" cy="5664587"/>
            </a:xfrm>
            <a:custGeom>
              <a:avLst/>
              <a:gdLst/>
              <a:ahLst/>
              <a:cxnLst/>
              <a:rect r="r" b="b" t="t" l="l"/>
              <a:pathLst>
                <a:path h="5664587" w="4950849">
                  <a:moveTo>
                    <a:pt x="0" y="0"/>
                  </a:moveTo>
                  <a:lnTo>
                    <a:pt x="4950848" y="0"/>
                  </a:lnTo>
                  <a:lnTo>
                    <a:pt x="4950848" y="5664587"/>
                  </a:lnTo>
                  <a:lnTo>
                    <a:pt x="0" y="5664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15324542" y="4498857"/>
              <a:ext cx="3684008" cy="1853078"/>
              <a:chOff x="0" y="0"/>
              <a:chExt cx="795631" cy="40020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95631" cy="400207"/>
              </a:xfrm>
              <a:custGeom>
                <a:avLst/>
                <a:gdLst/>
                <a:ahLst/>
                <a:cxnLst/>
                <a:rect r="r" b="b" t="t" l="l"/>
                <a:pathLst>
                  <a:path h="400207" w="795631">
                    <a:moveTo>
                      <a:pt x="100872" y="0"/>
                    </a:moveTo>
                    <a:lnTo>
                      <a:pt x="694759" y="0"/>
                    </a:lnTo>
                    <a:cubicBezTo>
                      <a:pt x="750469" y="0"/>
                      <a:pt x="795631" y="45162"/>
                      <a:pt x="795631" y="100872"/>
                    </a:cubicBezTo>
                    <a:lnTo>
                      <a:pt x="795631" y="299335"/>
                    </a:lnTo>
                    <a:cubicBezTo>
                      <a:pt x="795631" y="326088"/>
                      <a:pt x="785004" y="351745"/>
                      <a:pt x="766087" y="370662"/>
                    </a:cubicBezTo>
                    <a:cubicBezTo>
                      <a:pt x="747169" y="389580"/>
                      <a:pt x="721512" y="400207"/>
                      <a:pt x="694759" y="400207"/>
                    </a:cubicBezTo>
                    <a:lnTo>
                      <a:pt x="100872" y="400207"/>
                    </a:lnTo>
                    <a:cubicBezTo>
                      <a:pt x="74119" y="400207"/>
                      <a:pt x="48462" y="389580"/>
                      <a:pt x="29545" y="370662"/>
                    </a:cubicBezTo>
                    <a:cubicBezTo>
                      <a:pt x="10628" y="351745"/>
                      <a:pt x="0" y="326088"/>
                      <a:pt x="0" y="299335"/>
                    </a:cubicBezTo>
                    <a:lnTo>
                      <a:pt x="0" y="100872"/>
                    </a:lnTo>
                    <a:cubicBezTo>
                      <a:pt x="0" y="74119"/>
                      <a:pt x="10628" y="48462"/>
                      <a:pt x="29545" y="29545"/>
                    </a:cubicBezTo>
                    <a:cubicBezTo>
                      <a:pt x="48462" y="10628"/>
                      <a:pt x="74119" y="0"/>
                      <a:pt x="100872" y="0"/>
                    </a:cubicBezTo>
                    <a:close/>
                  </a:path>
                </a:pathLst>
              </a:custGeom>
              <a:solidFill>
                <a:srgbClr val="E6BFE1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28575"/>
                <a:ext cx="795631" cy="371632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598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5540330" y="4850536"/>
              <a:ext cx="3468220" cy="1214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5"/>
                </a:lnSpc>
              </a:pPr>
              <a:r>
                <a:rPr lang="en-US" sz="3300" spc="138">
                  <a:solidFill>
                    <a:srgbClr val="FEFEFE"/>
                  </a:solidFill>
                  <a:latin typeface="Krabuler"/>
                </a:rPr>
                <a:t>Data </a:t>
              </a:r>
            </a:p>
            <a:p>
              <a:pPr algn="ctr">
                <a:lnSpc>
                  <a:spcPts val="3465"/>
                </a:lnSpc>
                <a:spcBef>
                  <a:spcPct val="0"/>
                </a:spcBef>
              </a:pPr>
              <a:r>
                <a:rPr lang="en-US" sz="3300" spc="138">
                  <a:solidFill>
                    <a:srgbClr val="FEFEFE"/>
                  </a:solidFill>
                  <a:latin typeface="Krabuler"/>
                </a:rPr>
                <a:t>Insights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-2591211">
              <a:off x="19247180" y="7546434"/>
              <a:ext cx="1794585" cy="815756"/>
            </a:xfrm>
            <a:custGeom>
              <a:avLst/>
              <a:gdLst/>
              <a:ahLst/>
              <a:cxnLst/>
              <a:rect r="r" b="b" t="t" l="l"/>
              <a:pathLst>
                <a:path h="815756" w="1794585">
                  <a:moveTo>
                    <a:pt x="0" y="0"/>
                  </a:moveTo>
                  <a:lnTo>
                    <a:pt x="1794585" y="0"/>
                  </a:lnTo>
                  <a:lnTo>
                    <a:pt x="1794585" y="815756"/>
                  </a:lnTo>
                  <a:lnTo>
                    <a:pt x="0" y="8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3501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5754981" y="7601310"/>
              <a:ext cx="4073820" cy="1853078"/>
              <a:chOff x="0" y="0"/>
              <a:chExt cx="879818" cy="40020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79818" cy="400207"/>
              </a:xfrm>
              <a:custGeom>
                <a:avLst/>
                <a:gdLst/>
                <a:ahLst/>
                <a:cxnLst/>
                <a:rect r="r" b="b" t="t" l="l"/>
                <a:pathLst>
                  <a:path h="400207" w="879818">
                    <a:moveTo>
                      <a:pt x="91220" y="0"/>
                    </a:moveTo>
                    <a:lnTo>
                      <a:pt x="788599" y="0"/>
                    </a:lnTo>
                    <a:cubicBezTo>
                      <a:pt x="838978" y="0"/>
                      <a:pt x="879818" y="40840"/>
                      <a:pt x="879818" y="91220"/>
                    </a:cubicBezTo>
                    <a:lnTo>
                      <a:pt x="879818" y="308988"/>
                    </a:lnTo>
                    <a:cubicBezTo>
                      <a:pt x="879818" y="359367"/>
                      <a:pt x="838978" y="400207"/>
                      <a:pt x="788599" y="400207"/>
                    </a:cubicBezTo>
                    <a:lnTo>
                      <a:pt x="91220" y="400207"/>
                    </a:lnTo>
                    <a:cubicBezTo>
                      <a:pt x="67027" y="400207"/>
                      <a:pt x="43825" y="390597"/>
                      <a:pt x="26718" y="373490"/>
                    </a:cubicBezTo>
                    <a:cubicBezTo>
                      <a:pt x="9611" y="356383"/>
                      <a:pt x="0" y="333180"/>
                      <a:pt x="0" y="308988"/>
                    </a:cubicBezTo>
                    <a:lnTo>
                      <a:pt x="0" y="91220"/>
                    </a:lnTo>
                    <a:cubicBezTo>
                      <a:pt x="0" y="40840"/>
                      <a:pt x="40840" y="0"/>
                      <a:pt x="91220" y="0"/>
                    </a:cubicBezTo>
                    <a:close/>
                  </a:path>
                </a:pathLst>
              </a:custGeom>
              <a:solidFill>
                <a:srgbClr val="E6BFE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28575"/>
                <a:ext cx="879818" cy="371632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598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5711020" y="7952990"/>
              <a:ext cx="4117782" cy="1214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5"/>
                </a:lnSpc>
                <a:spcBef>
                  <a:spcPct val="0"/>
                </a:spcBef>
              </a:pPr>
              <a:r>
                <a:rPr lang="en-US" sz="3300" spc="138">
                  <a:solidFill>
                    <a:srgbClr val="FEFEFE"/>
                  </a:solidFill>
                  <a:latin typeface="Krabuler"/>
                </a:rPr>
                <a:t>Insurance Partnerships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13419525" y="1790057"/>
              <a:ext cx="3901770" cy="1853078"/>
              <a:chOff x="0" y="0"/>
              <a:chExt cx="842661" cy="40020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42661" cy="400207"/>
              </a:xfrm>
              <a:custGeom>
                <a:avLst/>
                <a:gdLst/>
                <a:ahLst/>
                <a:cxnLst/>
                <a:rect r="r" b="b" t="t" l="l"/>
                <a:pathLst>
                  <a:path h="400207" w="842661">
                    <a:moveTo>
                      <a:pt x="95242" y="0"/>
                    </a:moveTo>
                    <a:lnTo>
                      <a:pt x="747419" y="0"/>
                    </a:lnTo>
                    <a:cubicBezTo>
                      <a:pt x="800020" y="0"/>
                      <a:pt x="842661" y="42641"/>
                      <a:pt x="842661" y="95242"/>
                    </a:cubicBezTo>
                    <a:lnTo>
                      <a:pt x="842661" y="304965"/>
                    </a:lnTo>
                    <a:cubicBezTo>
                      <a:pt x="842661" y="330225"/>
                      <a:pt x="832627" y="354450"/>
                      <a:pt x="814765" y="372311"/>
                    </a:cubicBezTo>
                    <a:cubicBezTo>
                      <a:pt x="796904" y="390173"/>
                      <a:pt x="772679" y="400207"/>
                      <a:pt x="747419" y="400207"/>
                    </a:cubicBezTo>
                    <a:lnTo>
                      <a:pt x="95242" y="400207"/>
                    </a:lnTo>
                    <a:cubicBezTo>
                      <a:pt x="69982" y="400207"/>
                      <a:pt x="45757" y="390173"/>
                      <a:pt x="27896" y="372311"/>
                    </a:cubicBezTo>
                    <a:cubicBezTo>
                      <a:pt x="10034" y="354450"/>
                      <a:pt x="0" y="330225"/>
                      <a:pt x="0" y="304965"/>
                    </a:cubicBezTo>
                    <a:lnTo>
                      <a:pt x="0" y="95242"/>
                    </a:lnTo>
                    <a:cubicBezTo>
                      <a:pt x="0" y="69982"/>
                      <a:pt x="10034" y="45757"/>
                      <a:pt x="27896" y="27896"/>
                    </a:cubicBezTo>
                    <a:cubicBezTo>
                      <a:pt x="45757" y="10034"/>
                      <a:pt x="69982" y="0"/>
                      <a:pt x="95242" y="0"/>
                    </a:cubicBezTo>
                    <a:close/>
                  </a:path>
                </a:pathLst>
              </a:custGeom>
              <a:solidFill>
                <a:srgbClr val="E6BFE1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28575"/>
                <a:ext cx="842661" cy="371632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598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3701712" y="2141737"/>
              <a:ext cx="3344444" cy="1214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5"/>
                </a:lnSpc>
                <a:spcBef>
                  <a:spcPct val="0"/>
                </a:spcBef>
              </a:pPr>
              <a:r>
                <a:rPr lang="en-US" sz="3300" spc="138">
                  <a:solidFill>
                    <a:srgbClr val="FEFEFE"/>
                  </a:solidFill>
                  <a:latin typeface="Krabuler"/>
                </a:rPr>
                <a:t>Premium Services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5773668" y="1836166"/>
              <a:ext cx="3834808" cy="1853078"/>
              <a:chOff x="0" y="0"/>
              <a:chExt cx="828199" cy="40020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28199" cy="400207"/>
              </a:xfrm>
              <a:custGeom>
                <a:avLst/>
                <a:gdLst/>
                <a:ahLst/>
                <a:cxnLst/>
                <a:rect r="r" b="b" t="t" l="l"/>
                <a:pathLst>
                  <a:path h="400207" w="828199">
                    <a:moveTo>
                      <a:pt x="96905" y="0"/>
                    </a:moveTo>
                    <a:lnTo>
                      <a:pt x="731294" y="0"/>
                    </a:lnTo>
                    <a:cubicBezTo>
                      <a:pt x="784813" y="0"/>
                      <a:pt x="828199" y="43386"/>
                      <a:pt x="828199" y="96905"/>
                    </a:cubicBezTo>
                    <a:lnTo>
                      <a:pt x="828199" y="303302"/>
                    </a:lnTo>
                    <a:cubicBezTo>
                      <a:pt x="828199" y="329003"/>
                      <a:pt x="817990" y="353651"/>
                      <a:pt x="799816" y="371824"/>
                    </a:cubicBezTo>
                    <a:cubicBezTo>
                      <a:pt x="781643" y="389998"/>
                      <a:pt x="756995" y="400207"/>
                      <a:pt x="731294" y="400207"/>
                    </a:cubicBezTo>
                    <a:lnTo>
                      <a:pt x="96905" y="400207"/>
                    </a:lnTo>
                    <a:cubicBezTo>
                      <a:pt x="71204" y="400207"/>
                      <a:pt x="46556" y="389998"/>
                      <a:pt x="28383" y="371824"/>
                    </a:cubicBezTo>
                    <a:cubicBezTo>
                      <a:pt x="10210" y="353651"/>
                      <a:pt x="0" y="329003"/>
                      <a:pt x="0" y="303302"/>
                    </a:cubicBezTo>
                    <a:lnTo>
                      <a:pt x="0" y="96905"/>
                    </a:lnTo>
                    <a:cubicBezTo>
                      <a:pt x="0" y="71204"/>
                      <a:pt x="10210" y="46556"/>
                      <a:pt x="28383" y="28383"/>
                    </a:cubicBezTo>
                    <a:cubicBezTo>
                      <a:pt x="46556" y="10210"/>
                      <a:pt x="71204" y="0"/>
                      <a:pt x="96905" y="0"/>
                    </a:cubicBezTo>
                    <a:close/>
                  </a:path>
                </a:pathLst>
              </a:custGeom>
              <a:solidFill>
                <a:srgbClr val="E6BFE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28575"/>
                <a:ext cx="828199" cy="371632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598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858710" y="2205627"/>
              <a:ext cx="3577405" cy="1214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5"/>
                </a:lnSpc>
                <a:spcBef>
                  <a:spcPct val="0"/>
                </a:spcBef>
              </a:pPr>
              <a:r>
                <a:rPr lang="en-US" sz="3300" spc="138">
                  <a:solidFill>
                    <a:srgbClr val="FEFEFE"/>
                  </a:solidFill>
                  <a:latin typeface="Krabuler"/>
                </a:rPr>
                <a:t>Subscription Model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4111612" y="4562747"/>
              <a:ext cx="3805989" cy="1853078"/>
              <a:chOff x="0" y="0"/>
              <a:chExt cx="821975" cy="40020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21975" cy="400207"/>
              </a:xfrm>
              <a:custGeom>
                <a:avLst/>
                <a:gdLst/>
                <a:ahLst/>
                <a:cxnLst/>
                <a:rect r="r" b="b" t="t" l="l"/>
                <a:pathLst>
                  <a:path h="400207" w="821975">
                    <a:moveTo>
                      <a:pt x="97639" y="0"/>
                    </a:moveTo>
                    <a:lnTo>
                      <a:pt x="724336" y="0"/>
                    </a:lnTo>
                    <a:cubicBezTo>
                      <a:pt x="750232" y="0"/>
                      <a:pt x="775067" y="10287"/>
                      <a:pt x="793377" y="28598"/>
                    </a:cubicBezTo>
                    <a:cubicBezTo>
                      <a:pt x="811688" y="46909"/>
                      <a:pt x="821975" y="71743"/>
                      <a:pt x="821975" y="97639"/>
                    </a:cubicBezTo>
                    <a:lnTo>
                      <a:pt x="821975" y="302568"/>
                    </a:lnTo>
                    <a:cubicBezTo>
                      <a:pt x="821975" y="356493"/>
                      <a:pt x="778261" y="400207"/>
                      <a:pt x="724336" y="400207"/>
                    </a:cubicBezTo>
                    <a:lnTo>
                      <a:pt x="97639" y="400207"/>
                    </a:lnTo>
                    <a:cubicBezTo>
                      <a:pt x="43714" y="400207"/>
                      <a:pt x="0" y="356493"/>
                      <a:pt x="0" y="302568"/>
                    </a:cubicBezTo>
                    <a:lnTo>
                      <a:pt x="0" y="97639"/>
                    </a:lnTo>
                    <a:cubicBezTo>
                      <a:pt x="0" y="43714"/>
                      <a:pt x="43714" y="0"/>
                      <a:pt x="97639" y="0"/>
                    </a:cubicBezTo>
                    <a:close/>
                  </a:path>
                </a:pathLst>
              </a:custGeom>
              <a:solidFill>
                <a:srgbClr val="E6BFE1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28575"/>
                <a:ext cx="821975" cy="371632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598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4167844" y="4914427"/>
              <a:ext cx="3693525" cy="1214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5"/>
                </a:lnSpc>
                <a:spcBef>
                  <a:spcPct val="0"/>
                </a:spcBef>
              </a:pPr>
              <a:r>
                <a:rPr lang="en-US" sz="3300" spc="138">
                  <a:solidFill>
                    <a:srgbClr val="FEFEFE"/>
                  </a:solidFill>
                  <a:latin typeface="Krabuler"/>
                </a:rPr>
                <a:t>Affiliate Partnerships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3377065" y="7624424"/>
              <a:ext cx="3732758" cy="1853078"/>
              <a:chOff x="0" y="0"/>
              <a:chExt cx="806160" cy="40020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06160" cy="400207"/>
              </a:xfrm>
              <a:custGeom>
                <a:avLst/>
                <a:gdLst/>
                <a:ahLst/>
                <a:cxnLst/>
                <a:rect r="r" b="b" t="t" l="l"/>
                <a:pathLst>
                  <a:path h="400207" w="806160">
                    <a:moveTo>
                      <a:pt x="99554" y="0"/>
                    </a:moveTo>
                    <a:lnTo>
                      <a:pt x="706605" y="0"/>
                    </a:lnTo>
                    <a:cubicBezTo>
                      <a:pt x="733009" y="0"/>
                      <a:pt x="758331" y="10489"/>
                      <a:pt x="777001" y="29159"/>
                    </a:cubicBezTo>
                    <a:cubicBezTo>
                      <a:pt x="795671" y="47829"/>
                      <a:pt x="806160" y="73151"/>
                      <a:pt x="806160" y="99554"/>
                    </a:cubicBezTo>
                    <a:lnTo>
                      <a:pt x="806160" y="300653"/>
                    </a:lnTo>
                    <a:cubicBezTo>
                      <a:pt x="806160" y="355635"/>
                      <a:pt x="761588" y="400207"/>
                      <a:pt x="706605" y="400207"/>
                    </a:cubicBezTo>
                    <a:lnTo>
                      <a:pt x="99554" y="400207"/>
                    </a:lnTo>
                    <a:cubicBezTo>
                      <a:pt x="73151" y="400207"/>
                      <a:pt x="47829" y="389718"/>
                      <a:pt x="29159" y="371048"/>
                    </a:cubicBezTo>
                    <a:cubicBezTo>
                      <a:pt x="10489" y="352378"/>
                      <a:pt x="0" y="327056"/>
                      <a:pt x="0" y="300653"/>
                    </a:cubicBezTo>
                    <a:lnTo>
                      <a:pt x="0" y="99554"/>
                    </a:lnTo>
                    <a:cubicBezTo>
                      <a:pt x="0" y="44572"/>
                      <a:pt x="44572" y="0"/>
                      <a:pt x="99554" y="0"/>
                    </a:cubicBezTo>
                    <a:close/>
                  </a:path>
                </a:pathLst>
              </a:custGeom>
              <a:solidFill>
                <a:srgbClr val="E6BFE1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28575"/>
                <a:ext cx="806160" cy="371632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598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3531815" y="7962953"/>
              <a:ext cx="3423259" cy="1214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5"/>
                </a:lnSpc>
              </a:pPr>
              <a:r>
                <a:rPr lang="en-US" sz="3300" spc="138">
                  <a:solidFill>
                    <a:srgbClr val="FEFEFE"/>
                  </a:solidFill>
                  <a:latin typeface="Krabuler Medium"/>
                </a:rPr>
                <a:t>Ad</a:t>
              </a:r>
            </a:p>
            <a:p>
              <a:pPr algn="ctr">
                <a:lnSpc>
                  <a:spcPts val="3465"/>
                </a:lnSpc>
                <a:spcBef>
                  <a:spcPct val="0"/>
                </a:spcBef>
              </a:pPr>
              <a:r>
                <a:rPr lang="en-US" sz="3300" spc="138">
                  <a:solidFill>
                    <a:srgbClr val="FEFEFE"/>
                  </a:solidFill>
                  <a:latin typeface="Krabuler Medium"/>
                </a:rPr>
                <a:t> Revenue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-7790319">
              <a:off x="2594660" y="4485800"/>
              <a:ext cx="1794585" cy="815756"/>
            </a:xfrm>
            <a:custGeom>
              <a:avLst/>
              <a:gdLst/>
              <a:ahLst/>
              <a:cxnLst/>
              <a:rect r="r" b="b" t="t" l="l"/>
              <a:pathLst>
                <a:path h="815756" w="1794585">
                  <a:moveTo>
                    <a:pt x="0" y="0"/>
                  </a:moveTo>
                  <a:lnTo>
                    <a:pt x="1794585" y="0"/>
                  </a:lnTo>
                  <a:lnTo>
                    <a:pt x="1794585" y="815756"/>
                  </a:lnTo>
                  <a:lnTo>
                    <a:pt x="0" y="8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3501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-7790319">
              <a:off x="4312124" y="1662119"/>
              <a:ext cx="1743392" cy="794525"/>
            </a:xfrm>
            <a:custGeom>
              <a:avLst/>
              <a:gdLst/>
              <a:ahLst/>
              <a:cxnLst/>
              <a:rect r="r" b="b" t="t" l="l"/>
              <a:pathLst>
                <a:path h="794525" w="1743392">
                  <a:moveTo>
                    <a:pt x="0" y="0"/>
                  </a:moveTo>
                  <a:lnTo>
                    <a:pt x="1743392" y="0"/>
                  </a:lnTo>
                  <a:lnTo>
                    <a:pt x="1743392" y="794525"/>
                  </a:lnTo>
                  <a:lnTo>
                    <a:pt x="0" y="794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490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2603933" y="182626"/>
              <a:ext cx="3603612" cy="1147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5"/>
                </a:lnSpc>
              </a:pPr>
              <a:r>
                <a:rPr lang="en-US" sz="2899">
                  <a:solidFill>
                    <a:srgbClr val="FEFEFE"/>
                  </a:solidFill>
                  <a:latin typeface="Belleza"/>
                </a:rPr>
                <a:t>Offer premium features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2186577"/>
              <a:ext cx="5069520" cy="2091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7"/>
                </a:lnSpc>
              </a:pPr>
              <a:r>
                <a:rPr lang="en-US" sz="2699">
                  <a:solidFill>
                    <a:srgbClr val="FEFEFE"/>
                  </a:solidFill>
                  <a:latin typeface="Belleza"/>
                </a:rPr>
                <a:t>Earning commissions through collaborations with financial, healthcare, and local businesses.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-2591211">
              <a:off x="18721402" y="4404558"/>
              <a:ext cx="1794585" cy="815756"/>
            </a:xfrm>
            <a:custGeom>
              <a:avLst/>
              <a:gdLst/>
              <a:ahLst/>
              <a:cxnLst/>
              <a:rect r="r" b="b" t="t" l="l"/>
              <a:pathLst>
                <a:path h="815756" w="1794585">
                  <a:moveTo>
                    <a:pt x="0" y="0"/>
                  </a:moveTo>
                  <a:lnTo>
                    <a:pt x="1794585" y="0"/>
                  </a:lnTo>
                  <a:lnTo>
                    <a:pt x="1794585" y="815756"/>
                  </a:lnTo>
                  <a:lnTo>
                    <a:pt x="0" y="8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3501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-2700000">
              <a:off x="16916327" y="1815493"/>
              <a:ext cx="1743392" cy="794525"/>
            </a:xfrm>
            <a:custGeom>
              <a:avLst/>
              <a:gdLst/>
              <a:ahLst/>
              <a:cxnLst/>
              <a:rect r="r" b="b" t="t" l="l"/>
              <a:pathLst>
                <a:path h="794525" w="1743392">
                  <a:moveTo>
                    <a:pt x="0" y="0"/>
                  </a:moveTo>
                  <a:lnTo>
                    <a:pt x="1743392" y="0"/>
                  </a:lnTo>
                  <a:lnTo>
                    <a:pt x="1743392" y="794525"/>
                  </a:lnTo>
                  <a:lnTo>
                    <a:pt x="0" y="794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44490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18685312" y="9525"/>
              <a:ext cx="4735028" cy="1502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63"/>
                </a:lnSpc>
              </a:pPr>
              <a:r>
                <a:rPr lang="en-US" sz="2599">
                  <a:solidFill>
                    <a:srgbClr val="FEFEFE"/>
                  </a:solidFill>
                  <a:latin typeface="Belleza"/>
                </a:rPr>
                <a:t>Provide personalized consulting for financial and healthcare planning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8710984" y="2440602"/>
              <a:ext cx="4733742" cy="1502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64"/>
                </a:lnSpc>
              </a:pPr>
              <a:r>
                <a:rPr lang="en-US" sz="2600">
                  <a:solidFill>
                    <a:srgbClr val="FEFEFE"/>
                  </a:solidFill>
                  <a:latin typeface="Belleza"/>
                </a:rPr>
                <a:t> Aggregate and anonymize user data for valuable business insights.</a:t>
              </a:r>
            </a:p>
          </p:txBody>
        </p:sp>
        <p:sp>
          <p:nvSpPr>
            <p:cNvPr name="Freeform 39" id="39"/>
            <p:cNvSpPr/>
            <p:nvPr/>
          </p:nvSpPr>
          <p:spPr>
            <a:xfrm flipH="false" flipV="false" rot="-7790319">
              <a:off x="1971426" y="7533734"/>
              <a:ext cx="1794585" cy="815756"/>
            </a:xfrm>
            <a:custGeom>
              <a:avLst/>
              <a:gdLst/>
              <a:ahLst/>
              <a:cxnLst/>
              <a:rect r="r" b="b" t="t" l="l"/>
              <a:pathLst>
                <a:path h="815756" w="1794585">
                  <a:moveTo>
                    <a:pt x="0" y="0"/>
                  </a:moveTo>
                  <a:lnTo>
                    <a:pt x="1794585" y="0"/>
                  </a:lnTo>
                  <a:lnTo>
                    <a:pt x="1794585" y="815756"/>
                  </a:lnTo>
                  <a:lnTo>
                    <a:pt x="0" y="8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3501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0" y="5958478"/>
              <a:ext cx="3756739" cy="1570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7"/>
                </a:lnSpc>
              </a:pPr>
              <a:r>
                <a:rPr lang="en-US" sz="2699">
                  <a:solidFill>
                    <a:srgbClr val="FEFEFE"/>
                  </a:solidFill>
                  <a:latin typeface="Belleza"/>
                </a:rPr>
                <a:t>Generate revenue through targeted advertising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9567350" y="5573501"/>
              <a:ext cx="4161203" cy="1619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91"/>
                </a:lnSpc>
              </a:pPr>
              <a:r>
                <a:rPr lang="en-US" sz="2799">
                  <a:solidFill>
                    <a:srgbClr val="FEFEFE"/>
                  </a:solidFill>
                  <a:latin typeface="Belleza"/>
                </a:rPr>
                <a:t>Partner with insurance companies, earning referral fees</a:t>
              </a:r>
            </a:p>
          </p:txBody>
        </p:sp>
        <p:sp>
          <p:nvSpPr>
            <p:cNvPr name="Freeform 42" id="42"/>
            <p:cNvSpPr/>
            <p:nvPr/>
          </p:nvSpPr>
          <p:spPr>
            <a:xfrm flipH="false" flipV="false" rot="-2832155">
              <a:off x="11728998" y="4062876"/>
              <a:ext cx="1743392" cy="794525"/>
            </a:xfrm>
            <a:custGeom>
              <a:avLst/>
              <a:gdLst/>
              <a:ahLst/>
              <a:cxnLst/>
              <a:rect r="r" b="b" t="t" l="l"/>
              <a:pathLst>
                <a:path h="794525" w="1743392">
                  <a:moveTo>
                    <a:pt x="0" y="0"/>
                  </a:moveTo>
                  <a:lnTo>
                    <a:pt x="1743392" y="0"/>
                  </a:lnTo>
                  <a:lnTo>
                    <a:pt x="1743392" y="794525"/>
                  </a:lnTo>
                  <a:lnTo>
                    <a:pt x="0" y="794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490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-7162041">
              <a:off x="9714393" y="4086786"/>
              <a:ext cx="1743392" cy="794525"/>
            </a:xfrm>
            <a:custGeom>
              <a:avLst/>
              <a:gdLst/>
              <a:ahLst/>
              <a:cxnLst/>
              <a:rect r="r" b="b" t="t" l="l"/>
              <a:pathLst>
                <a:path h="794525" w="1743392">
                  <a:moveTo>
                    <a:pt x="0" y="0"/>
                  </a:moveTo>
                  <a:lnTo>
                    <a:pt x="1743392" y="0"/>
                  </a:lnTo>
                  <a:lnTo>
                    <a:pt x="1743392" y="794525"/>
                  </a:lnTo>
                  <a:lnTo>
                    <a:pt x="0" y="794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490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-7790319">
              <a:off x="8091533" y="5834461"/>
              <a:ext cx="1794585" cy="815756"/>
            </a:xfrm>
            <a:custGeom>
              <a:avLst/>
              <a:gdLst/>
              <a:ahLst/>
              <a:cxnLst/>
              <a:rect r="r" b="b" t="t" l="l"/>
              <a:pathLst>
                <a:path h="815756" w="1794585">
                  <a:moveTo>
                    <a:pt x="0" y="0"/>
                  </a:moveTo>
                  <a:lnTo>
                    <a:pt x="1794585" y="0"/>
                  </a:lnTo>
                  <a:lnTo>
                    <a:pt x="1794585" y="815756"/>
                  </a:lnTo>
                  <a:lnTo>
                    <a:pt x="0" y="8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3501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-10511353">
              <a:off x="7610485" y="8804750"/>
              <a:ext cx="1794585" cy="815756"/>
            </a:xfrm>
            <a:custGeom>
              <a:avLst/>
              <a:gdLst/>
              <a:ahLst/>
              <a:cxnLst/>
              <a:rect r="r" b="b" t="t" l="l"/>
              <a:pathLst>
                <a:path h="815756" w="1794585">
                  <a:moveTo>
                    <a:pt x="0" y="0"/>
                  </a:moveTo>
                  <a:lnTo>
                    <a:pt x="1794585" y="0"/>
                  </a:lnTo>
                  <a:lnTo>
                    <a:pt x="1794585" y="815756"/>
                  </a:lnTo>
                  <a:lnTo>
                    <a:pt x="0" y="8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3501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304285">
              <a:off x="13543282" y="8759232"/>
              <a:ext cx="1794585" cy="815756"/>
            </a:xfrm>
            <a:custGeom>
              <a:avLst/>
              <a:gdLst/>
              <a:ahLst/>
              <a:cxnLst/>
              <a:rect r="r" b="b" t="t" l="l"/>
              <a:pathLst>
                <a:path h="815756" w="1794585">
                  <a:moveTo>
                    <a:pt x="0" y="0"/>
                  </a:moveTo>
                  <a:lnTo>
                    <a:pt x="1794585" y="0"/>
                  </a:lnTo>
                  <a:lnTo>
                    <a:pt x="1794585" y="815755"/>
                  </a:lnTo>
                  <a:lnTo>
                    <a:pt x="0" y="815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3501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-2591211">
              <a:off x="13290667" y="5873263"/>
              <a:ext cx="1794585" cy="815756"/>
            </a:xfrm>
            <a:custGeom>
              <a:avLst/>
              <a:gdLst/>
              <a:ahLst/>
              <a:cxnLst/>
              <a:rect r="r" b="b" t="t" l="l"/>
              <a:pathLst>
                <a:path h="815756" w="1794585">
                  <a:moveTo>
                    <a:pt x="0" y="0"/>
                  </a:moveTo>
                  <a:lnTo>
                    <a:pt x="1794585" y="0"/>
                  </a:lnTo>
                  <a:lnTo>
                    <a:pt x="1794585" y="815756"/>
                  </a:lnTo>
                  <a:lnTo>
                    <a:pt x="0" y="815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43501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8178" y="1310640"/>
            <a:ext cx="16811644" cy="794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lear Sans Bold"/>
              </a:rPr>
              <a:t>React.js (Web Frontend) + Type Script: </a:t>
            </a:r>
            <a:r>
              <a:rPr lang="en-US" sz="2800">
                <a:solidFill>
                  <a:srgbClr val="FFFFFF"/>
                </a:solidFill>
                <a:latin typeface="Clear Sans"/>
              </a:rPr>
              <a:t>React.js ensures a highly responsive user interface, facilitating real-time content recommendations and engagement features</a:t>
            </a:r>
          </a:p>
          <a:p>
            <a:pPr>
              <a:lnSpc>
                <a:spcPts val="3920"/>
              </a:lnSpc>
            </a:pPr>
          </a:p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lear Sans Bold"/>
              </a:rPr>
              <a:t>StreamLit:</a:t>
            </a:r>
            <a:r>
              <a:rPr lang="en-US" sz="2800">
                <a:solidFill>
                  <a:srgbClr val="FFFFFF"/>
                </a:solidFill>
                <a:latin typeface="Clear Sans"/>
              </a:rPr>
              <a:t> Streamlit is a popular Python library that is commonly used for creating web applications with minimal effort, particularly in the context of data science and machine learning.</a:t>
            </a:r>
          </a:p>
          <a:p>
            <a:pPr>
              <a:lnSpc>
                <a:spcPts val="3780"/>
              </a:lnSpc>
            </a:pPr>
          </a:p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lear Sans Bold"/>
              </a:rPr>
              <a:t>LangCHAIN:</a:t>
            </a:r>
            <a:r>
              <a:rPr lang="en-US" sz="2800">
                <a:solidFill>
                  <a:srgbClr val="FFFFFF"/>
                </a:solidFill>
                <a:latin typeface="Clear Sans"/>
              </a:rPr>
              <a:t> LangChain offers seamless integration of blockchain technology with natural language processing, enabling secure and transparent interactions in a linguistically intuitive manner.</a:t>
            </a:r>
          </a:p>
          <a:p>
            <a:pPr>
              <a:lnSpc>
                <a:spcPts val="3780"/>
              </a:lnSpc>
            </a:pPr>
          </a:p>
          <a:p>
            <a:pPr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lear Sans Bold"/>
              </a:rPr>
              <a:t>Skicit-learn &amp; LLM :</a:t>
            </a:r>
            <a:r>
              <a:rPr lang="en-US" sz="2800">
                <a:solidFill>
                  <a:srgbClr val="FFFFFF"/>
                </a:solidFill>
                <a:latin typeface="Clear Sans"/>
              </a:rPr>
              <a:t> Scikit-learn provides a versatile machine learning toolkit for traditional models, while transformers like LLM (Large Language Models) such as GPT-3 offer state-of-the-art natural language understanding.</a:t>
            </a:r>
          </a:p>
          <a:p>
            <a:pPr>
              <a:lnSpc>
                <a:spcPts val="4060"/>
              </a:lnSpc>
              <a:spcBef>
                <a:spcPct val="0"/>
              </a:spcBef>
            </a:pPr>
          </a:p>
          <a:p>
            <a:pPr>
              <a:lnSpc>
                <a:spcPts val="4060"/>
              </a:lnSpc>
              <a:spcBef>
                <a:spcPct val="0"/>
              </a:spcBef>
            </a:pPr>
          </a:p>
          <a:p>
            <a:pPr>
              <a:lnSpc>
                <a:spcPts val="4060"/>
              </a:lnSpc>
              <a:spcBef>
                <a:spcPct val="0"/>
              </a:spcBef>
            </a:pPr>
          </a:p>
          <a:p>
            <a:pPr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301165" y="7986588"/>
            <a:ext cx="3094700" cy="1681454"/>
          </a:xfrm>
          <a:custGeom>
            <a:avLst/>
            <a:gdLst/>
            <a:ahLst/>
            <a:cxnLst/>
            <a:rect r="r" b="b" t="t" l="l"/>
            <a:pathLst>
              <a:path h="1681454" w="3094700">
                <a:moveTo>
                  <a:pt x="0" y="0"/>
                </a:moveTo>
                <a:lnTo>
                  <a:pt x="3094700" y="0"/>
                </a:lnTo>
                <a:lnTo>
                  <a:pt x="3094700" y="1681454"/>
                </a:lnTo>
                <a:lnTo>
                  <a:pt x="0" y="1681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6356" y="7780609"/>
            <a:ext cx="2260094" cy="2093412"/>
          </a:xfrm>
          <a:custGeom>
            <a:avLst/>
            <a:gdLst/>
            <a:ahLst/>
            <a:cxnLst/>
            <a:rect r="r" b="b" t="t" l="l"/>
            <a:pathLst>
              <a:path h="2093412" w="2260094">
                <a:moveTo>
                  <a:pt x="0" y="0"/>
                </a:moveTo>
                <a:lnTo>
                  <a:pt x="2260094" y="0"/>
                </a:lnTo>
                <a:lnTo>
                  <a:pt x="2260094" y="2093412"/>
                </a:lnTo>
                <a:lnTo>
                  <a:pt x="0" y="2093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07866" y="7780609"/>
            <a:ext cx="3599179" cy="2263056"/>
          </a:xfrm>
          <a:custGeom>
            <a:avLst/>
            <a:gdLst/>
            <a:ahLst/>
            <a:cxnLst/>
            <a:rect r="r" b="b" t="t" l="l"/>
            <a:pathLst>
              <a:path h="2263056" w="3599179">
                <a:moveTo>
                  <a:pt x="0" y="0"/>
                </a:moveTo>
                <a:lnTo>
                  <a:pt x="3599179" y="0"/>
                </a:lnTo>
                <a:lnTo>
                  <a:pt x="3599179" y="2263056"/>
                </a:lnTo>
                <a:lnTo>
                  <a:pt x="0" y="2263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936" r="0" b="-2610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16620" y="7986588"/>
            <a:ext cx="3318599" cy="2057077"/>
          </a:xfrm>
          <a:custGeom>
            <a:avLst/>
            <a:gdLst/>
            <a:ahLst/>
            <a:cxnLst/>
            <a:rect r="r" b="b" t="t" l="l"/>
            <a:pathLst>
              <a:path h="2057077" w="3318599">
                <a:moveTo>
                  <a:pt x="0" y="0"/>
                </a:moveTo>
                <a:lnTo>
                  <a:pt x="3318598" y="0"/>
                </a:lnTo>
                <a:lnTo>
                  <a:pt x="3318598" y="2057077"/>
                </a:lnTo>
                <a:lnTo>
                  <a:pt x="0" y="20570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44793" y="7685661"/>
            <a:ext cx="2217411" cy="2283309"/>
          </a:xfrm>
          <a:custGeom>
            <a:avLst/>
            <a:gdLst/>
            <a:ahLst/>
            <a:cxnLst/>
            <a:rect r="r" b="b" t="t" l="l"/>
            <a:pathLst>
              <a:path h="2283309" w="2217411">
                <a:moveTo>
                  <a:pt x="0" y="0"/>
                </a:moveTo>
                <a:lnTo>
                  <a:pt x="2217411" y="0"/>
                </a:lnTo>
                <a:lnTo>
                  <a:pt x="2217411" y="2283309"/>
                </a:lnTo>
                <a:lnTo>
                  <a:pt x="0" y="22833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09" t="0" r="-28244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70086" y="56515"/>
            <a:ext cx="3709595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94DDDE"/>
                </a:solidFill>
                <a:latin typeface="Krabuler"/>
              </a:rPr>
              <a:t>Tech Stack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50109" y="2182989"/>
            <a:ext cx="3417009" cy="5264300"/>
          </a:xfrm>
          <a:custGeom>
            <a:avLst/>
            <a:gdLst/>
            <a:ahLst/>
            <a:cxnLst/>
            <a:rect r="r" b="b" t="t" l="l"/>
            <a:pathLst>
              <a:path h="5264300" w="3417009">
                <a:moveTo>
                  <a:pt x="0" y="0"/>
                </a:moveTo>
                <a:lnTo>
                  <a:pt x="3417009" y="0"/>
                </a:lnTo>
                <a:lnTo>
                  <a:pt x="3417009" y="5264300"/>
                </a:lnTo>
                <a:lnTo>
                  <a:pt x="0" y="526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064" y="2106789"/>
            <a:ext cx="13200264" cy="7230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1526" indent="-400763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FFFFFF"/>
                </a:solidFill>
                <a:latin typeface="Belleza"/>
              </a:rPr>
              <a:t>Expanded Advisory Services: Robo advisor to cover investments, insurance, and tax planning.</a:t>
            </a:r>
          </a:p>
          <a:p>
            <a:pPr algn="just">
              <a:lnSpc>
                <a:spcPts val="5197"/>
              </a:lnSpc>
            </a:pPr>
          </a:p>
          <a:p>
            <a:pPr algn="just" marL="801526" indent="-400763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FFFFFF"/>
                </a:solidFill>
                <a:latin typeface="Belleza"/>
              </a:rPr>
              <a:t>Expert Q&amp;A Sessions: Host webinars for in-depth financial advice and user queries.</a:t>
            </a:r>
          </a:p>
          <a:p>
            <a:pPr algn="just">
              <a:lnSpc>
                <a:spcPts val="5337"/>
              </a:lnSpc>
            </a:pPr>
          </a:p>
          <a:p>
            <a:pPr algn="just" marL="801526" indent="-400763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FFFFFF"/>
                </a:solidFill>
                <a:latin typeface="Belleza"/>
              </a:rPr>
              <a:t>On-the-Go Financial Planning: Create a mobile app for seamless access to financial tools anytime, anywhere.</a:t>
            </a:r>
          </a:p>
          <a:p>
            <a:pPr algn="just">
              <a:lnSpc>
                <a:spcPts val="5197"/>
              </a:lnSpc>
            </a:pPr>
          </a:p>
          <a:p>
            <a:pPr algn="just" marL="801526" indent="-400763" lvl="1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FFFFFF"/>
                </a:solidFill>
                <a:latin typeface="Belleza"/>
              </a:rPr>
              <a:t>Personalized Strategies: Use advanced algorithms for tailored retirement plans based on individual profiles.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32446"/>
            <a:ext cx="15772181" cy="108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94DDDE"/>
                </a:solidFill>
                <a:latin typeface="Krabuler"/>
              </a:rPr>
              <a:t> Future Scope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DAF0ismibIE</dc:identifier>
  <dcterms:modified xsi:type="dcterms:W3CDTF">2011-08-01T06:04:30Z</dcterms:modified>
  <cp:revision>1</cp:revision>
  <dc:title>Technology in Education Technology Presentation in Blue Peach Illustrative Style</dc:title>
</cp:coreProperties>
</file>